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4" r:id="rId1"/>
  </p:sldMasterIdLst>
  <p:sldIdLst>
    <p:sldId id="266" r:id="rId2"/>
    <p:sldId id="256" r:id="rId3"/>
    <p:sldId id="273" r:id="rId4"/>
    <p:sldId id="264" r:id="rId5"/>
    <p:sldId id="275" r:id="rId6"/>
    <p:sldId id="263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8" y="117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C397D-E126-19D3-8A39-E1F0AB27F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475313-88E9-B652-2C50-5A6783264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C8C7A-A257-7B9F-4EB6-5E534FAD6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4D30E-7A4B-5115-F7A9-DB0CA900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FA8F2-E615-BA2C-D278-7E424604D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5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DAAFF-A326-14B5-D15C-D4A552C3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A8058B-E693-C728-3A3B-E43EFDC30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2C375-4C5C-B1CC-9485-2BA6D92F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F02C1-0585-9A38-2E77-1CF78D2F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29925A-6C77-E6BD-94D8-B9429974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4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5B9502-2033-FE64-7780-B5252AC91C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E0FEE3-1265-DB0B-C7CA-600DBDFDA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028C1-D1CF-22A8-2B3C-BC910BD7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C41E7-AEAD-C8DE-78CA-B3813442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DBBF6-D776-C0DD-69AC-7FF37E60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82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FF256-077E-A933-DB12-473599AC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2E6E1-66B7-3F80-1BE9-482F0738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18A188-D45B-AACE-A868-5C8AC3BC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D2E8A-0732-EBFC-84FA-382583E3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37488-4D66-7EF3-DEB9-A422F644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87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913F2-75DD-05BA-8028-9A648689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9643E-74B9-9F24-BE0A-29F8430F0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BE39C-4255-17D3-FADC-E84FBA16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92016-3E25-10F9-EE99-5FAFAF07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0B272-AC2C-1D9F-5583-83F4001E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2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52E68-6C6F-9D9A-D450-902E4D38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3086D-4AFC-6331-7DE8-C3BDACA59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F8F20F-6CC9-78E2-91CB-DA60F61D6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E36E0F-C83D-224E-6FFA-253903C1A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FA0C0-AF22-3096-2273-F7A0BE5D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24505F-ED48-48BB-C15F-19680FE4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9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04E14-BDD7-3830-E1B7-3B8384C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D96FF-FE98-4846-8FE1-BDD031F08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7ECF96-C291-2FA2-7A73-A0625FD41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2EC558-6D4A-6BF5-6C67-4307FCF2A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185191-80DA-FBCB-8F0B-F1628139F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DA9CAA-CF55-C6DA-4E43-0D1F492B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93EA4E-73E0-F6BF-77CF-A8DEAEDA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6A4A52-AB3D-8A0C-E471-DF23B139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AC89E-3458-5127-2281-11424068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C4F5F4-5D3D-1FA9-1706-8362F113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85C99C-B2D1-9CA1-6099-552685DF1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FEC028-9EC2-3507-3E80-82226046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407F0E-5B9B-F55B-C571-9999F2B3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970584-EE08-B614-9E6A-AFCA70A1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16809A-B58F-BE43-8F73-5E2CF50D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9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15DFA-BBBF-87FA-9E33-BA45A684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2083D-46E4-FABB-2E90-C98CBA735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557ED4-2F4B-74F8-6BE9-2C5DE228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D5F97-5CCD-9501-FA7F-74733076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946E54-E047-4A72-F56A-7FD9971C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F344A-E405-D349-5403-4A032E70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7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CED7C-C5C5-9F15-B0E5-7999B5DE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338C09-FE3D-E4DE-E682-0E92B3AFA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C0429D-6929-AD97-577B-8EFB2F41B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4E33FB-F297-237C-E685-06EFEC88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F5ED5C-3786-335D-CC6A-2756CEA0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E964CC-B367-EE02-9D10-1DD97E2F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3589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52539-5901-ECE7-3E8C-A32D8FE8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08DFE-79B4-FC37-1E70-5D0806FB3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A00BCE-9828-7662-B0FA-2D5734D1A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F4DB9-C872-5A8F-F7CB-383B38F3B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842D4-6273-15CE-EE41-50554FD0E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4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2.png"  /><Relationship Id="rId4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27.png"  /><Relationship Id="rId4" Type="http://schemas.openxmlformats.org/officeDocument/2006/relationships/image" Target="../media/image30.png"  /><Relationship Id="rId5" Type="http://schemas.openxmlformats.org/officeDocument/2006/relationships/image" Target="../media/image2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18" y="352697"/>
            <a:ext cx="5961022" cy="5407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>
                <a:latin typeface="HY태백B"/>
                <a:ea typeface="HY태백B"/>
              </a:rPr>
              <a:t>앱프로그래밍</a:t>
            </a:r>
            <a:r>
              <a:rPr lang="en-US" altLang="ko-KR" sz="3000">
                <a:latin typeface="HY태백B"/>
                <a:ea typeface="HY태백B"/>
              </a:rPr>
              <a:t>(2)</a:t>
            </a:r>
            <a:r>
              <a:rPr lang="ko-KR" altLang="en-US" sz="3000">
                <a:latin typeface="HY태백B"/>
                <a:ea typeface="HY태백B"/>
              </a:rPr>
              <a:t> 개인별 프로젝트</a:t>
            </a:r>
            <a:endParaRPr lang="ko-KR" altLang="en-US" sz="3000">
              <a:latin typeface="HY태백B"/>
              <a:ea typeface="HY태백B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 txBox="1"/>
          <p:nvPr/>
        </p:nvSpPr>
        <p:spPr>
          <a:xfrm>
            <a:off x="3082803" y="2039937"/>
            <a:ext cx="4823558" cy="3584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>
              <a:latin typeface="HY태백B"/>
              <a:ea typeface="HY태백B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3516312" y="1942245"/>
            <a:ext cx="4341202" cy="6371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600">
                <a:latin typeface="HY태백B"/>
                <a:ea typeface="HY태백B"/>
              </a:rPr>
              <a:t>라면타임</a:t>
            </a:r>
            <a:endParaRPr lang="ko-KR" altLang="en-US" sz="3600">
              <a:latin typeface="HY태백B"/>
              <a:ea typeface="HY태백B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66855" y="2515577"/>
            <a:ext cx="4098193" cy="4098193"/>
          </a:xfrm>
          <a:prstGeom prst="rect">
            <a:avLst/>
          </a:prstGeom>
        </p:spPr>
      </p:pic>
      <p:sp>
        <p:nvSpPr>
          <p:cNvPr id="29" name=""/>
          <p:cNvSpPr txBox="1"/>
          <p:nvPr/>
        </p:nvSpPr>
        <p:spPr>
          <a:xfrm>
            <a:off x="9181855" y="5788634"/>
            <a:ext cx="3437548" cy="6041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미디어소프트웨어학과</a:t>
            </a:r>
            <a:b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</a:b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20190988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 성필승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2" y="352697"/>
            <a:ext cx="2503443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HY태백B"/>
                <a:ea typeface="HY태백B"/>
              </a:rPr>
              <a:t>4.</a:t>
            </a:r>
            <a:r>
              <a:rPr lang="ko-KR" altLang="en-US" sz="3600">
                <a:latin typeface="HY태백B"/>
                <a:ea typeface="HY태백B"/>
              </a:rPr>
              <a:t>사이트맵</a:t>
            </a:r>
            <a:endParaRPr lang="ko-KR" altLang="en-US" sz="3600">
              <a:latin typeface="HY태백B"/>
              <a:ea typeface="HY태백B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1"/>
          <p:cNvSpPr/>
          <p:nvPr/>
        </p:nvSpPr>
        <p:spPr>
          <a:xfrm>
            <a:off x="5372071" y="1220286"/>
            <a:ext cx="1584176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/>
              <a:t>로그인화면</a:t>
            </a:r>
            <a:endParaRPr kumimoji="1" lang="ko-KR" altLang="en-US"/>
          </a:p>
        </p:txBody>
      </p:sp>
      <p:sp>
        <p:nvSpPr>
          <p:cNvPr id="29" name="직사각형 2"/>
          <p:cNvSpPr/>
          <p:nvPr/>
        </p:nvSpPr>
        <p:spPr>
          <a:xfrm>
            <a:off x="2553811" y="2408860"/>
            <a:ext cx="1584176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/>
              <a:t>로그아웃</a:t>
            </a:r>
            <a:endParaRPr kumimoji="1" lang="ko-KR" altLang="en-US"/>
          </a:p>
        </p:txBody>
      </p:sp>
      <p:sp>
        <p:nvSpPr>
          <p:cNvPr id="30" name="직사각형 5"/>
          <p:cNvSpPr/>
          <p:nvPr/>
        </p:nvSpPr>
        <p:spPr>
          <a:xfrm>
            <a:off x="5375127" y="2408860"/>
            <a:ext cx="1584176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1000"/>
              <a:t>라면 조리</a:t>
            </a:r>
            <a:endParaRPr kumimoji="1" lang="ko-KR" altLang="en-US" sz="1000"/>
          </a:p>
        </p:txBody>
      </p:sp>
      <p:sp>
        <p:nvSpPr>
          <p:cNvPr id="31" name="직사각형 13"/>
          <p:cNvSpPr/>
          <p:nvPr/>
        </p:nvSpPr>
        <p:spPr>
          <a:xfrm>
            <a:off x="5375127" y="2828920"/>
            <a:ext cx="158417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1000"/>
              <a:t>라면 고르기</a:t>
            </a:r>
            <a:endParaRPr kumimoji="1" lang="ko-KR" altLang="en-US" sz="1000"/>
          </a:p>
        </p:txBody>
      </p:sp>
      <p:sp>
        <p:nvSpPr>
          <p:cNvPr id="32" name="직사각형 14"/>
          <p:cNvSpPr/>
          <p:nvPr/>
        </p:nvSpPr>
        <p:spPr>
          <a:xfrm>
            <a:off x="5338493" y="3429000"/>
            <a:ext cx="1669656" cy="494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1100"/>
              <a:t>봉지라면 </a:t>
            </a:r>
            <a:r>
              <a:rPr kumimoji="1" lang="en-US" altLang="ko-KR" sz="1100"/>
              <a:t>or</a:t>
            </a:r>
            <a:r>
              <a:rPr kumimoji="1" lang="ko-KR" altLang="en-US" sz="1100"/>
              <a:t> 컵라면</a:t>
            </a:r>
            <a:br>
              <a:rPr kumimoji="1" lang="ko-KR" altLang="en-US" sz="1100"/>
            </a:br>
            <a:r>
              <a:rPr kumimoji="1" lang="ko-KR" altLang="en-US" sz="1100"/>
              <a:t>꼬들면 </a:t>
            </a:r>
            <a:r>
              <a:rPr kumimoji="1" lang="en-US" altLang="ko-KR" sz="1100"/>
              <a:t>or </a:t>
            </a:r>
            <a:r>
              <a:rPr kumimoji="1" lang="ko-KR" altLang="en-US" sz="1100"/>
              <a:t>불은면</a:t>
            </a:r>
            <a:endParaRPr kumimoji="1" lang="ko-KR" altLang="en-US" sz="1100"/>
          </a:p>
          <a:p>
            <a:pPr algn="ctr">
              <a:defRPr/>
            </a:pPr>
            <a:r>
              <a:rPr kumimoji="1" lang="ko-KR" altLang="en-US" sz="1100"/>
              <a:t>선택</a:t>
            </a:r>
            <a:endParaRPr kumimoji="1" lang="ko-KR" altLang="en-US" sz="1100"/>
          </a:p>
        </p:txBody>
      </p:sp>
      <p:sp>
        <p:nvSpPr>
          <p:cNvPr id="33" name="직사각형 15"/>
          <p:cNvSpPr/>
          <p:nvPr/>
        </p:nvSpPr>
        <p:spPr>
          <a:xfrm>
            <a:off x="5381232" y="4175819"/>
            <a:ext cx="158417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1300"/>
              <a:t>타이머 사용</a:t>
            </a:r>
            <a:endParaRPr kumimoji="1" lang="ko-KR" altLang="en-US" sz="1300"/>
          </a:p>
        </p:txBody>
      </p:sp>
      <p:cxnSp>
        <p:nvCxnSpPr>
          <p:cNvPr id="34" name="직선 연결선[R] 25"/>
          <p:cNvCxnSpPr>
            <a:stCxn id="28" idx="2"/>
            <a:endCxn id="30" idx="0"/>
          </p:cNvCxnSpPr>
          <p:nvPr/>
        </p:nvCxnSpPr>
        <p:spPr>
          <a:xfrm>
            <a:off x="6164159" y="1580326"/>
            <a:ext cx="3056" cy="82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28"/>
          <p:cNvCxnSpPr>
            <a:stCxn id="29" idx="0"/>
          </p:cNvCxnSpPr>
          <p:nvPr/>
        </p:nvCxnSpPr>
        <p:spPr>
          <a:xfrm rot="5400000" flipH="1" flipV="1">
            <a:off x="6167215" y="-412456"/>
            <a:ext cx="12700" cy="5642632"/>
          </a:xfrm>
          <a:prstGeom prst="bentConnector3">
            <a:avLst>
              <a:gd name="adj1" fmla="val 3548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5"/>
          <p:cNvSpPr/>
          <p:nvPr/>
        </p:nvSpPr>
        <p:spPr>
          <a:xfrm>
            <a:off x="8268451" y="2408860"/>
            <a:ext cx="1584176" cy="360040"/>
          </a:xfrm>
          <a:prstGeom prst="rect">
            <a:avLst/>
          </a:prstGeom>
          <a:solidFill>
            <a:srgbClr val="a6a6a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라면랜덤추천</a:t>
            </a:r>
            <a:endParaRPr xmlns:mc="http://schemas.openxmlformats.org/markup-compatibility/2006" xmlns:hp="http://schemas.haansoft.com/office/presentation/8.0" kumimoji="1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0" name=""/>
          <p:cNvCxnSpPr>
            <a:stCxn id="30" idx="2"/>
            <a:endCxn id="31" idx="0"/>
          </p:cNvCxnSpPr>
          <p:nvPr/>
        </p:nvCxnSpPr>
        <p:spPr>
          <a:xfrm rot="16200000" flipH="1">
            <a:off x="6137205" y="2798910"/>
            <a:ext cx="60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>
            <a:stCxn id="31" idx="2"/>
            <a:endCxn id="32" idx="0"/>
          </p:cNvCxnSpPr>
          <p:nvPr/>
        </p:nvCxnSpPr>
        <p:spPr>
          <a:xfrm rot="16200000" flipH="1">
            <a:off x="6050249" y="3305926"/>
            <a:ext cx="240040" cy="6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"/>
          <p:cNvCxnSpPr>
            <a:stCxn id="32" idx="2"/>
            <a:endCxn id="33" idx="0"/>
          </p:cNvCxnSpPr>
          <p:nvPr/>
        </p:nvCxnSpPr>
        <p:spPr>
          <a:xfrm rot="16200000" flipH="1" flipV="1">
            <a:off x="6047095" y="4049592"/>
            <a:ext cx="25245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1"/>
          <p:cNvSpPr/>
          <p:nvPr/>
        </p:nvSpPr>
        <p:spPr>
          <a:xfrm>
            <a:off x="7289040" y="1226147"/>
            <a:ext cx="1584176" cy="360040"/>
          </a:xfrm>
          <a:prstGeom prst="rect">
            <a:avLst/>
          </a:prstGeom>
          <a:solidFill>
            <a:srgbClr val="a6a6a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회원가입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4" name="직선 연결선[R] 25"/>
          <p:cNvCxnSpPr>
            <a:stCxn id="28" idx="3"/>
            <a:endCxn id="43" idx="1"/>
          </p:cNvCxnSpPr>
          <p:nvPr/>
        </p:nvCxnSpPr>
        <p:spPr>
          <a:xfrm>
            <a:off x="6956247" y="1400306"/>
            <a:ext cx="332792" cy="5861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등변 삼각형 19"/>
          <p:cNvSpPr/>
          <p:nvPr/>
        </p:nvSpPr>
        <p:spPr>
          <a:xfrm rot="20846904">
            <a:off x="6101189" y="609229"/>
            <a:ext cx="408722" cy="322354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20301030">
            <a:off x="266107" y="133134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943225" y="3596291"/>
            <a:ext cx="63055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19252052">
            <a:off x="90453" y="661586"/>
            <a:ext cx="423691" cy="36363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98272" y="2492516"/>
            <a:ext cx="8395455" cy="86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5.</a:t>
            </a:r>
            <a:r>
              <a:rPr lang="ko-KR" altLang="en-US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화면설계 및 코드 설명</a:t>
            </a:r>
            <a:endParaRPr lang="ko-KR" altLang="en-US" sz="5100" i="0" spc="600">
              <a:ln w="0"/>
              <a:solidFill>
                <a:schemeClr val="dk1"/>
              </a:solidFill>
              <a:latin typeface="HY태백B"/>
              <a:ea typeface="HY태백B"/>
            </a:endParaRPr>
          </a:p>
        </p:txBody>
      </p:sp>
      <p:sp>
        <p:nvSpPr>
          <p:cNvPr id="15" name="이등변 삼각형 14"/>
          <p:cNvSpPr/>
          <p:nvPr/>
        </p:nvSpPr>
        <p:spPr>
          <a:xfrm rot="19252052">
            <a:off x="10916900" y="5595954"/>
            <a:ext cx="977473" cy="83892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20846904">
            <a:off x="11418241" y="5566567"/>
            <a:ext cx="536870" cy="423423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0301030">
            <a:off x="10657532" y="6194330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19" y="352697"/>
            <a:ext cx="2941596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1.</a:t>
            </a:r>
            <a:r>
              <a:rPr lang="ko-KR" altLang="en-US" sz="3600">
                <a:latin typeface="G마켓 산스 Bold"/>
                <a:ea typeface="G마켓 산스 Bold"/>
              </a:rPr>
              <a:t>로그인화면 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6589" y="1721826"/>
            <a:ext cx="2252213" cy="392112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029" y="1228784"/>
            <a:ext cx="4064686" cy="4945369"/>
          </a:xfrm>
          <a:prstGeom prst="rect">
            <a:avLst/>
          </a:prstGeom>
        </p:spPr>
      </p:pic>
      <p:graphicFrame>
        <p:nvGraphicFramePr>
          <p:cNvPr id="41" name="표 6"/>
          <p:cNvGraphicFramePr>
            <a:graphicFrameLocks noGrp="1"/>
          </p:cNvGraphicFramePr>
          <p:nvPr/>
        </p:nvGraphicFramePr>
        <p:xfrm>
          <a:off x="6862664" y="1368114"/>
          <a:ext cx="3386486" cy="2909466"/>
        </p:xfrm>
        <a:graphic>
          <a:graphicData uri="http://schemas.openxmlformats.org/drawingml/2006/table">
            <a:tbl>
              <a:tblPr firstRow="1" bandRow="1">
                <a:tableStyle styleId="{5C22544A-7EE6-4342-B048-85BDC9FD1C3A}" styleName="보통 스타일 2 - 강조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403256"/>
                <a:gridCol w="2983230"/>
              </a:tblGrid>
              <a:tr h="258850">
                <a:tc gridSpan="2"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로그인화면</a:t>
                      </a:r>
                      <a:endParaRPr lang="ko-KR" altLang="en-US" sz="900" b="1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" altLang="ko-KR" sz="900" b="1">
                        <a:solidFill>
                          <a:srgbClr val="4e5263"/>
                        </a:solidFill>
                        <a:latin typeface="SF Pro Text"/>
                        <a:ea typeface="SF Pro Text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786307">
                <a:tc gridSpan="2">
                  <a:txBody>
                    <a:bodyPr vert="horz" lIns="91440" tIns="45720" rIns="91440" bIns="45720" anchor="ctr" anchorCtr="0"/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ID,PW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입력칸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 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회원가입 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ID,PW</a:t>
                      </a:r>
                      <a:r>
                        <a:rPr lang="ko-KR" altLang="en-US" sz="850" b="0">
                          <a:latin typeface="+mn-ea"/>
                          <a:ea typeface="+mn-ea"/>
                        </a:rPr>
                        <a:t>입력하고 로그인 버튼 누르면 로그인 시도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회원가입 버튼 누르면 자바스크립트를 이용한 동작을 하여 페이지가 바뀌지 않고 가운데 카드가 뒤집히는 동작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85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2" y="352697"/>
            <a:ext cx="7294518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1.</a:t>
            </a:r>
            <a:r>
              <a:rPr lang="ko-KR" altLang="en-US" sz="3600">
                <a:latin typeface="G마켓 산스 Bold"/>
                <a:ea typeface="G마켓 산스 Bold"/>
              </a:rPr>
              <a:t>로그인 </a:t>
            </a:r>
            <a:r>
              <a:rPr lang="en-US" altLang="ko-KR" sz="3600">
                <a:latin typeface="G마켓 산스 Bold"/>
                <a:ea typeface="G마켓 산스 Bold"/>
              </a:rPr>
              <a:t>&amp;</a:t>
            </a:r>
            <a:r>
              <a:rPr lang="ko-KR" altLang="en-US" sz="3600">
                <a:latin typeface="G마켓 산스 Bold"/>
                <a:ea typeface="G마켓 산스 Bold"/>
              </a:rPr>
              <a:t> 회원가입 화면 구성 코드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6441" y="1245210"/>
            <a:ext cx="8229600" cy="2352675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7636" y="1251683"/>
            <a:ext cx="2228275" cy="5129022"/>
          </a:xfrm>
          <a:prstGeom prst="rect">
            <a:avLst/>
          </a:prstGeom>
        </p:spPr>
      </p:pic>
      <p:sp>
        <p:nvSpPr>
          <p:cNvPr id="30" name="TextBox 3"/>
          <p:cNvSpPr txBox="1"/>
          <p:nvPr/>
        </p:nvSpPr>
        <p:spPr>
          <a:xfrm>
            <a:off x="3550221" y="4362183"/>
            <a:ext cx="6331028" cy="69368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자바스크립트를 이용해 앞면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뒷면 으로 나누어 로그인 화면과 회원가입 화면을 한 페이지에 구성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1" y="352697"/>
            <a:ext cx="3789318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1-1.</a:t>
            </a:r>
            <a:r>
              <a:rPr lang="ko-KR" altLang="en-US" sz="3600">
                <a:latin typeface="G마켓 산스 Bold"/>
                <a:ea typeface="G마켓 산스 Bold"/>
              </a:rPr>
              <a:t>회원가입 화면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2626" y="1672981"/>
            <a:ext cx="2569120" cy="4305788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009" y="1150224"/>
            <a:ext cx="4534962" cy="5298688"/>
          </a:xfrm>
          <a:prstGeom prst="rect">
            <a:avLst/>
          </a:prstGeom>
        </p:spPr>
      </p:pic>
      <p:graphicFrame>
        <p:nvGraphicFramePr>
          <p:cNvPr id="30" name="표 6"/>
          <p:cNvGraphicFramePr>
            <a:graphicFrameLocks noGrp="1"/>
          </p:cNvGraphicFramePr>
          <p:nvPr/>
        </p:nvGraphicFramePr>
        <p:xfrm>
          <a:off x="6862664" y="1368114"/>
          <a:ext cx="3386486" cy="2745293"/>
        </p:xfrm>
        <a:graphic>
          <a:graphicData uri="http://schemas.openxmlformats.org/drawingml/2006/table">
            <a:tbl>
              <a:tblPr firstRow="1" bandRow="1">
                <a:tableStyle styleId="{5C22544A-7EE6-4342-B048-85BDC9FD1C3A}" styleName="보통 스타일 2 - 강조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403256"/>
                <a:gridCol w="2983230"/>
              </a:tblGrid>
              <a:tr h="258850">
                <a:tc gridSpan="2"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회원가입 화면</a:t>
                      </a:r>
                      <a:endParaRPr lang="ko-KR" altLang="en-US" sz="900" b="1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" altLang="ko-KR" sz="900" b="1">
                        <a:solidFill>
                          <a:srgbClr val="4e5263"/>
                        </a:solidFill>
                        <a:latin typeface="SF Pro Text"/>
                        <a:ea typeface="SF Pro Text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786307">
                <a:tc gridSpan="2">
                  <a:txBody>
                    <a:bodyPr vert="horz" lIns="91440" tIns="45720" rIns="91440" bIns="45720" anchor="ctr" anchorCtr="0"/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정보 입력 칸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가입하기 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로그인화면 돌아가기 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정보를 입력하여 회원가입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가입버튼 누르면 </a:t>
                      </a:r>
                      <a:r>
                        <a:rPr lang="en-US" altLang="ko-KR" sz="850" b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850" b="0">
                          <a:latin typeface="+mn-ea"/>
                          <a:ea typeface="+mn-ea"/>
                        </a:rPr>
                        <a:t>로 값을 넘겨 </a:t>
                      </a:r>
                      <a:r>
                        <a:rPr lang="en-US" altLang="ko-KR" sz="850" b="0">
                          <a:latin typeface="+mn-ea"/>
                          <a:ea typeface="+mn-ea"/>
                        </a:rPr>
                        <a:t>ID,PW</a:t>
                      </a:r>
                      <a:r>
                        <a:rPr lang="ko-KR" altLang="en-US" sz="850" b="0">
                          <a:latin typeface="+mn-ea"/>
                          <a:ea typeface="+mn-ea"/>
                        </a:rPr>
                        <a:t> 정보 등록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85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1" y="352697"/>
            <a:ext cx="3636919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1.1</a:t>
            </a:r>
            <a:r>
              <a:rPr lang="ko-KR" altLang="en-US" sz="3600">
                <a:latin typeface="G마켓 산스 Bold"/>
                <a:ea typeface="G마켓 산스 Bold"/>
              </a:rPr>
              <a:t>회원가입 코드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869" y="1247064"/>
            <a:ext cx="3994477" cy="5171320"/>
          </a:xfrm>
          <a:prstGeom prst="rect">
            <a:avLst/>
          </a:prstGeom>
        </p:spPr>
      </p:pic>
      <p:sp>
        <p:nvSpPr>
          <p:cNvPr id="30" name="TextBox 3"/>
          <p:cNvSpPr txBox="1"/>
          <p:nvPr/>
        </p:nvSpPr>
        <p:spPr>
          <a:xfrm>
            <a:off x="5183819" y="5503962"/>
            <a:ext cx="5091558" cy="39010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값을 입력하면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php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를 통해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에 등록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2816" y="1139457"/>
            <a:ext cx="7272092" cy="3950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1" y="352697"/>
            <a:ext cx="3198768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1.1</a:t>
            </a:r>
            <a:r>
              <a:rPr lang="ko-KR" altLang="en-US" sz="3600">
                <a:latin typeface="G마켓 산스 Bold"/>
                <a:ea typeface="G마켓 산스 Bold"/>
              </a:rPr>
              <a:t>로그인 체크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259" y="1274640"/>
            <a:ext cx="6357744" cy="2085340"/>
          </a:xfrm>
          <a:prstGeom prst="rect">
            <a:avLst/>
          </a:prstGeom>
        </p:spPr>
      </p:pic>
      <p:sp>
        <p:nvSpPr>
          <p:cNvPr id="30" name="TextBox 3"/>
          <p:cNvSpPr txBox="1"/>
          <p:nvPr/>
        </p:nvSpPr>
        <p:spPr>
          <a:xfrm>
            <a:off x="7213682" y="1980932"/>
            <a:ext cx="4371076" cy="9984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RloginCheck.php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를 이용해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입력한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ID,PW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가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에 등록된 값과 일치하는지 확인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453" y="3791560"/>
            <a:ext cx="8439150" cy="265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2" y="352697"/>
            <a:ext cx="4903743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1.3</a:t>
            </a:r>
            <a:r>
              <a:rPr lang="ko-KR" altLang="en-US" sz="3600">
                <a:latin typeface="G마켓 산스 Bold"/>
                <a:ea typeface="G마켓 산스 Bold"/>
              </a:rPr>
              <a:t> 로그인 성공 및 실패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5628" y="1538834"/>
            <a:ext cx="1999373" cy="387802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807" y="1294423"/>
            <a:ext cx="3508893" cy="4269154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9200" y="1259252"/>
            <a:ext cx="4856292" cy="4015888"/>
          </a:xfrm>
          <a:prstGeom prst="rect">
            <a:avLst/>
          </a:prstGeom>
        </p:spPr>
      </p:pic>
      <p:sp>
        <p:nvSpPr>
          <p:cNvPr id="31" name="TextBox 3"/>
          <p:cNvSpPr txBox="1"/>
          <p:nvPr/>
        </p:nvSpPr>
        <p:spPr>
          <a:xfrm>
            <a:off x="8672960" y="1632902"/>
            <a:ext cx="2539344" cy="130841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로그인 성공 시</a:t>
            </a:r>
            <a:b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</a:b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로그인 성공 화면이 출력되고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초 후에 메인화면으로 이동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2" y="352697"/>
            <a:ext cx="4903743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1.3</a:t>
            </a:r>
            <a:r>
              <a:rPr lang="ko-KR" altLang="en-US" sz="3600">
                <a:latin typeface="G마켓 산스 Bold"/>
                <a:ea typeface="G마켓 산스 Bold"/>
              </a:rPr>
              <a:t> 로그인 성공 및 실패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"/>
          <p:cNvSpPr txBox="1"/>
          <p:nvPr/>
        </p:nvSpPr>
        <p:spPr>
          <a:xfrm>
            <a:off x="8672960" y="1632902"/>
            <a:ext cx="3009487" cy="100361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로그인 실패 시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로그인 실패 화면 출력 후 로그인 화면으로 이동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8658" y="1484753"/>
            <a:ext cx="1901899" cy="4105039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410432"/>
            <a:ext cx="3341612" cy="4330211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9353" y="1410432"/>
            <a:ext cx="5363014" cy="5001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2" y="352697"/>
            <a:ext cx="2370093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2.</a:t>
            </a:r>
            <a:r>
              <a:rPr lang="ko-KR" altLang="en-US" sz="3600">
                <a:latin typeface="G마켓 산스 Bold"/>
                <a:ea typeface="G마켓 산스 Bold"/>
              </a:rPr>
              <a:t>메인화면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183" y="1624134"/>
            <a:ext cx="2771341" cy="4159250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51490" y="1117356"/>
            <a:ext cx="4681786" cy="5166702"/>
          </a:xfrm>
          <a:prstGeom prst="rect">
            <a:avLst/>
          </a:prstGeom>
        </p:spPr>
      </p:pic>
      <p:graphicFrame>
        <p:nvGraphicFramePr>
          <p:cNvPr id="36" name="표 6"/>
          <p:cNvGraphicFramePr>
            <a:graphicFrameLocks noGrp="1"/>
          </p:cNvGraphicFramePr>
          <p:nvPr/>
        </p:nvGraphicFramePr>
        <p:xfrm>
          <a:off x="6862664" y="1368114"/>
          <a:ext cx="3386486" cy="2907218"/>
        </p:xfrm>
        <a:graphic>
          <a:graphicData uri="http://schemas.openxmlformats.org/drawingml/2006/table">
            <a:tbl>
              <a:tblPr firstRow="1" bandRow="1">
                <a:tableStyle styleId="{5C22544A-7EE6-4342-B048-85BDC9FD1C3A}" styleName="보통 스타일 2 - 강조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403256"/>
                <a:gridCol w="2983230"/>
              </a:tblGrid>
              <a:tr h="258850">
                <a:tc gridSpan="2"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메인화면</a:t>
                      </a:r>
                      <a:endParaRPr lang="ko-KR" altLang="en-US" sz="900" b="1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" altLang="ko-KR" sz="900" b="1">
                        <a:solidFill>
                          <a:srgbClr val="4e5263"/>
                        </a:solidFill>
                        <a:latin typeface="SF Pro Text"/>
                        <a:ea typeface="SF Pro Text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786307">
                <a:tc gridSpan="2">
                  <a:txBody>
                    <a:bodyPr vert="horz" lIns="91440" tIns="45720" rIns="91440" bIns="45720" anchor="ctr" anchorCtr="0"/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라면 조리하기 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라면 추천 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로그아웃 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라면 조리 버튼 누르면 라면 리스트 화면으로 이동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라면추천 버튼 누르면 모달창이 나오고 추천버튼 누를 시 라면 랜덤 출력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로그아웃 버튼 누를 시 로그인 화면으로 이동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85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10"/>
          <p:cNvSpPr/>
          <p:nvPr/>
        </p:nvSpPr>
        <p:spPr>
          <a:xfrm>
            <a:off x="1283580" y="2952065"/>
            <a:ext cx="3313801" cy="3289626"/>
          </a:xfrm>
          <a:prstGeom prst="ellipse">
            <a:avLst/>
          </a:prstGeom>
          <a:solidFill>
            <a:srgbClr val="e6e8e7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8822" y="352697"/>
            <a:ext cx="1131843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HY태백B"/>
                <a:ea typeface="HY태백B"/>
              </a:rPr>
              <a:t>목차</a:t>
            </a:r>
            <a:endParaRPr lang="ko-KR" altLang="en-US" sz="3600">
              <a:latin typeface="HY태백B"/>
              <a:ea typeface="HY태백B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3881" y="1142913"/>
            <a:ext cx="5064536" cy="12745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2600">
                <a:solidFill>
                  <a:schemeClr val="tx1"/>
                </a:solidFill>
                <a:latin typeface="HY태백B"/>
                <a:ea typeface="HY태백B"/>
              </a:rPr>
              <a:t>1.</a:t>
            </a:r>
            <a:r>
              <a:rPr lang="ko-KR" altLang="en-US" sz="2600">
                <a:solidFill>
                  <a:schemeClr val="tx1"/>
                </a:solidFill>
                <a:latin typeface="HY태백B"/>
                <a:ea typeface="HY태백B"/>
              </a:rPr>
              <a:t>서비스 개요</a:t>
            </a:r>
            <a:endParaRPr lang="ko-KR" altLang="en-US" sz="2600">
              <a:solidFill>
                <a:schemeClr val="tx1"/>
              </a:solidFill>
              <a:latin typeface="HY태백B"/>
              <a:ea typeface="HY태백B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endParaRPr lang="ko-KR" altLang="en-US" sz="2600">
              <a:latin typeface="G마켓 산스 Medium"/>
              <a:ea typeface="G마켓 산스 Medium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27728" y="1990040"/>
            <a:ext cx="2779051" cy="2767680"/>
          </a:xfrm>
          <a:prstGeom prst="ellipse">
            <a:avLst/>
          </a:prstGeom>
          <a:solidFill>
            <a:srgbClr val="f6f4e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40086" y="1918344"/>
            <a:ext cx="5073620" cy="128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600">
                <a:latin typeface="HY태백B"/>
                <a:ea typeface="HY태백B"/>
              </a:rPr>
              <a:t>2.</a:t>
            </a:r>
            <a:r>
              <a:rPr lang="ko-KR" altLang="en-US" sz="2600">
                <a:latin typeface="HY태백B"/>
                <a:ea typeface="HY태백B"/>
              </a:rPr>
              <a:t>유저플로우</a:t>
            </a:r>
            <a:endParaRPr lang="ko-KR" altLang="en-US" sz="2600">
              <a:latin typeface="HY태백B"/>
              <a:ea typeface="HY태백B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2600">
              <a:latin typeface="HY태백B"/>
              <a:ea typeface="HY태백B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519" y="3588268"/>
            <a:ext cx="3138955" cy="216737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1092496"/>
              </a:avLst>
            </a:prstTxWarp>
            <a:noAutofit/>
          </a:bodyPr>
          <a:lstStyle/>
          <a:p>
            <a:pPr algn="ctr">
              <a:defRPr/>
            </a:pPr>
            <a:endParaRPr lang="ko-KR" altLang="en-US" sz="1600" b="0" cap="none" spc="600">
              <a:solidFill>
                <a:schemeClr val="accent2"/>
              </a:solidFill>
              <a:latin typeface="G마켓 산스 Bold"/>
              <a:ea typeface="G마켓 산스 Bold"/>
            </a:endParaRPr>
          </a:p>
        </p:txBody>
      </p:sp>
      <p:sp>
        <p:nvSpPr>
          <p:cNvPr id="21" name="직사각형 20"/>
          <p:cNvSpPr/>
          <p:nvPr/>
        </p:nvSpPr>
        <p:spPr>
          <a:xfrm rot="3734648">
            <a:off x="7195213" y="2345314"/>
            <a:ext cx="2254981" cy="216737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1092496"/>
              </a:avLst>
            </a:prstTxWarp>
            <a:noAutofit/>
          </a:bodyPr>
          <a:lstStyle/>
          <a:p>
            <a:pPr algn="ctr">
              <a:defRPr/>
            </a:pPr>
            <a:r>
              <a:rPr lang="ko-KR" altLang="en-US" sz="1100" b="1" cap="none" spc="600">
                <a:ln w="0"/>
                <a:solidFill>
                  <a:schemeClr val="accent2"/>
                </a:solidFill>
                <a:latin typeface="G마켓 산스 Bold"/>
                <a:ea typeface="G마켓 산스 Bold"/>
              </a:rPr>
              <a:t>라면타임</a:t>
            </a:r>
            <a:endParaRPr lang="ko-KR" altLang="en-US" sz="1100" b="1" cap="none" spc="600">
              <a:solidFill>
                <a:schemeClr val="accent2"/>
              </a:solidFill>
              <a:latin typeface="G마켓 산스 Bold"/>
              <a:ea typeface="G마켓 산스 Bold"/>
            </a:endParaRPr>
          </a:p>
        </p:txBody>
      </p:sp>
      <p:sp>
        <p:nvSpPr>
          <p:cNvPr id="22" name="직사각형 21"/>
          <p:cNvSpPr/>
          <p:nvPr/>
        </p:nvSpPr>
        <p:spPr>
          <a:xfrm rot="184500">
            <a:off x="8123497" y="4118920"/>
            <a:ext cx="1180293" cy="119902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1092496"/>
              </a:avLst>
            </a:prstTxWarp>
            <a:noAutofit/>
          </a:bodyPr>
          <a:lstStyle/>
          <a:p>
            <a:pPr algn="ctr">
              <a:defRPr/>
            </a:pPr>
            <a:endParaRPr lang="en-US" altLang="ko-KR" sz="1100" b="0" cap="none" spc="600">
              <a:solidFill>
                <a:schemeClr val="accent2">
                  <a:lumMod val="40000"/>
                  <a:lumOff val="60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4103207" y="2681323"/>
            <a:ext cx="3573247" cy="128063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구조도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24" name="TextBox 9"/>
          <p:cNvSpPr txBox="1"/>
          <p:nvPr/>
        </p:nvSpPr>
        <p:spPr>
          <a:xfrm>
            <a:off x="4092227" y="3429000"/>
            <a:ext cx="4425246" cy="12744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사이트맵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25" name="TextBox 9"/>
          <p:cNvSpPr txBox="1"/>
          <p:nvPr/>
        </p:nvSpPr>
        <p:spPr>
          <a:xfrm>
            <a:off x="4127631" y="4206258"/>
            <a:ext cx="5160907" cy="127823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화면 설계 및 코드 설명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4098036" y="5080889"/>
            <a:ext cx="4191311" cy="127990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히스토리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32" name="직사각형 11"/>
          <p:cNvSpPr/>
          <p:nvPr/>
        </p:nvSpPr>
        <p:spPr>
          <a:xfrm>
            <a:off x="1668159" y="4235234"/>
            <a:ext cx="2441642" cy="167349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1092496"/>
              </a:avLst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600" normalizeH="0" baseline="0" mc:Ignorable="hp" hp:hslEmbossed="0">
                <a:solidFill>
                  <a:schemeClr val="accent2"/>
                </a:solidFill>
                <a:latin typeface="G마켓 산스 Bold"/>
                <a:ea typeface="G마켓 산스 Bold"/>
              </a:rPr>
              <a:t>20190988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600" normalizeH="0" baseline="0" mc:Ignorable="hp" hp:hslEmbossed="0">
                <a:solidFill>
                  <a:schemeClr val="accent2"/>
                </a:solidFill>
                <a:latin typeface="G마켓 산스 Bold"/>
                <a:ea typeface="G마켓 산스 Bold"/>
              </a:rPr>
              <a:t>성필승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600" normalizeH="0" baseline="0" mc:Ignorable="hp" hp:hslEmbossed="0">
              <a:solidFill>
                <a:schemeClr val="accent2"/>
              </a:solidFill>
              <a:latin typeface="G마켓 산스 Bold"/>
              <a:ea typeface="G마켓 산스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2" y="352697"/>
            <a:ext cx="3379743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2.</a:t>
            </a:r>
            <a:r>
              <a:rPr lang="ko-KR" altLang="en-US" sz="3600">
                <a:latin typeface="G마켓 산스 Bold"/>
                <a:ea typeface="G마켓 산스 Bold"/>
              </a:rPr>
              <a:t>메인화면 코드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4499" y="1303581"/>
            <a:ext cx="8286750" cy="3762375"/>
          </a:xfrm>
          <a:prstGeom prst="rect">
            <a:avLst/>
          </a:prstGeom>
        </p:spPr>
      </p:pic>
      <p:sp>
        <p:nvSpPr>
          <p:cNvPr id="38" name="TextBox 3"/>
          <p:cNvSpPr txBox="1"/>
          <p:nvPr/>
        </p:nvSpPr>
        <p:spPr>
          <a:xfrm>
            <a:off x="8813392" y="1571844"/>
            <a:ext cx="3009487" cy="69320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각 버튼을 누르면 해당 페이지로 이동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1" y="352697"/>
            <a:ext cx="3665494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2-1.</a:t>
            </a:r>
            <a:r>
              <a:rPr lang="ko-KR" altLang="en-US" sz="3600">
                <a:latin typeface="G마켓 산스 Bold"/>
                <a:ea typeface="G마켓 산스 Bold"/>
              </a:rPr>
              <a:t>라면랜덤추천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6"/>
          <p:cNvGraphicFramePr>
            <a:graphicFrameLocks noGrp="1"/>
          </p:cNvGraphicFramePr>
          <p:nvPr/>
        </p:nvGraphicFramePr>
        <p:xfrm>
          <a:off x="7870115" y="1447489"/>
          <a:ext cx="3386486" cy="3069143"/>
        </p:xfrm>
        <a:graphic>
          <a:graphicData uri="http://schemas.openxmlformats.org/drawingml/2006/table">
            <a:tbl>
              <a:tblPr firstRow="1" bandRow="1">
                <a:tableStyle styleId="{5C22544A-7EE6-4342-B048-85BDC9FD1C3A}" styleName="보통 스타일 2 - 강조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403256"/>
                <a:gridCol w="2983230"/>
              </a:tblGrid>
              <a:tr h="258850">
                <a:tc gridSpan="2"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라면 랜덤 추천</a:t>
                      </a:r>
                      <a:endParaRPr lang="ko-KR" altLang="en-US" sz="900" b="1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" altLang="ko-KR" sz="900" b="1">
                        <a:solidFill>
                          <a:srgbClr val="4e5263"/>
                        </a:solidFill>
                        <a:latin typeface="SF Pro Text"/>
                        <a:ea typeface="SF Pro Text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786307">
                <a:tc gridSpan="2">
                  <a:txBody>
                    <a:bodyPr vert="horz" lIns="91440" tIns="45720" rIns="91440" bIns="45720" anchor="ctr" anchorCtr="0"/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라면뽑기 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나가기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(X)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간단한 기능이라 페이지를 새로 만들지 않고 그대로 메인화면에서 모달창이 나오는 형식으로 구성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850" b="0">
                          <a:latin typeface="+mn-ea"/>
                          <a:ea typeface="+mn-ea"/>
                        </a:rPr>
                        <a:t>누르면 모달창이 닫힘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라면 뽑기 버튼 누를 시 </a:t>
                      </a:r>
                      <a:r>
                        <a:rPr lang="en-US" altLang="ko-KR" sz="850" b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850" b="0">
                          <a:latin typeface="+mn-ea"/>
                          <a:ea typeface="+mn-ea"/>
                        </a:rPr>
                        <a:t>에 등록해놓은 라면들 중 하나를 랜덤으로 출력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85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1141" y="1544759"/>
            <a:ext cx="2614247" cy="4342423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494509" y="1141776"/>
            <a:ext cx="4681786" cy="5166702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86904" y="1349375"/>
            <a:ext cx="2777166" cy="4891942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17555" y="1199783"/>
            <a:ext cx="4938229" cy="5221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96" y="352697"/>
            <a:ext cx="4932318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2-1.</a:t>
            </a:r>
            <a:r>
              <a:rPr lang="ko-KR" altLang="en-US" sz="3600">
                <a:latin typeface="G마켓 산스 Bold"/>
                <a:ea typeface="G마켓 산스 Bold"/>
              </a:rPr>
              <a:t>라면 랜덤 추천 코드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"/>
          <p:cNvSpPr txBox="1"/>
          <p:nvPr/>
        </p:nvSpPr>
        <p:spPr>
          <a:xfrm>
            <a:off x="7897527" y="1571844"/>
            <a:ext cx="3925353" cy="69320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자바스크립트를 이용하여 버튼 누를 시 모달창 생성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9497" y="1159014"/>
            <a:ext cx="3574687" cy="4954082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34228" y="1232022"/>
            <a:ext cx="3186745" cy="4735879"/>
          </a:xfrm>
          <a:prstGeom prst="rect">
            <a:avLst/>
          </a:prstGeom>
        </p:spPr>
      </p:pic>
      <p:sp>
        <p:nvSpPr>
          <p:cNvPr id="41" name="TextBox 3"/>
          <p:cNvSpPr txBox="1"/>
          <p:nvPr/>
        </p:nvSpPr>
        <p:spPr>
          <a:xfrm>
            <a:off x="7769060" y="2653567"/>
            <a:ext cx="4114634" cy="69732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php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코드를 이용해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에서 지정한 컬럼 랜덤으로 출력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18" y="352697"/>
            <a:ext cx="5589547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3.</a:t>
            </a:r>
            <a:r>
              <a:rPr lang="ko-KR" altLang="en-US" sz="3600">
                <a:latin typeface="G마켓 산스 Bold"/>
                <a:ea typeface="G마켓 산스 Bold"/>
              </a:rPr>
              <a:t>라면 리스트</a:t>
            </a:r>
            <a:r>
              <a:rPr lang="en-US" altLang="ko-KR" sz="3600">
                <a:latin typeface="G마켓 산스 Bold"/>
                <a:ea typeface="G마켓 산스 Bold"/>
              </a:rPr>
              <a:t>(</a:t>
            </a:r>
            <a:r>
              <a:rPr lang="ko-KR" altLang="en-US" sz="3600">
                <a:latin typeface="G마켓 산스 Bold"/>
                <a:ea typeface="G마켓 산스 Bold"/>
              </a:rPr>
              <a:t>검색창</a:t>
            </a:r>
            <a:r>
              <a:rPr lang="en-US" altLang="ko-KR" sz="3600">
                <a:latin typeface="G마켓 산스 Bold"/>
                <a:ea typeface="G마켓 산스 Bold"/>
              </a:rPr>
              <a:t>)</a:t>
            </a:r>
            <a:r>
              <a:rPr lang="ko-KR" altLang="en-US" sz="3600">
                <a:latin typeface="G마켓 산스 Bold"/>
                <a:ea typeface="G마켓 산스 Bold"/>
              </a:rPr>
              <a:t> 화면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6"/>
          <p:cNvGraphicFramePr>
            <a:graphicFrameLocks noGrp="1"/>
          </p:cNvGraphicFramePr>
          <p:nvPr/>
        </p:nvGraphicFramePr>
        <p:xfrm>
          <a:off x="7870115" y="1447489"/>
          <a:ext cx="3386486" cy="3069143"/>
        </p:xfrm>
        <a:graphic>
          <a:graphicData uri="http://schemas.openxmlformats.org/drawingml/2006/table">
            <a:tbl>
              <a:tblPr firstRow="1" bandRow="1">
                <a:tableStyle styleId="{5C22544A-7EE6-4342-B048-85BDC9FD1C3A}" styleName="보통 스타일 2 - 강조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403256"/>
                <a:gridCol w="2983230"/>
              </a:tblGrid>
              <a:tr h="258850">
                <a:tc gridSpan="2"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라면 리스트</a:t>
                      </a: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(</a:t>
                      </a:r>
                      <a:r>
                        <a:rPr lang="ko-KR" altLang="en-US" sz="900" b="1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검색창</a:t>
                      </a:r>
                      <a:r>
                        <a:rPr lang="en-US" altLang="ko-KR" sz="900" b="1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)</a:t>
                      </a:r>
                      <a:endParaRPr lang="en-US" altLang="ko-KR" sz="900" b="1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" altLang="ko-KR" sz="900" b="1">
                        <a:solidFill>
                          <a:srgbClr val="4e5263"/>
                        </a:solidFill>
                        <a:latin typeface="SF Pro Text"/>
                        <a:ea typeface="SF Pro Text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786307">
                <a:tc gridSpan="2">
                  <a:txBody>
                    <a:bodyPr vert="horz" lIns="91440" tIns="45720" rIns="91440" bIns="45720" anchor="ctr" anchorCtr="0"/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라면설명과 함께 해당 타이머로 가는 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검색기능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850" b="0">
                          <a:latin typeface="+mn-ea"/>
                          <a:ea typeface="+mn-ea"/>
                        </a:rPr>
                        <a:t>에 등록된 값을 가져와 스크롤바 형태로 라면 리스트 출력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라면 정보를 보여줌과 동시에 클릭 시 해당라면 타이머 화면으로 이동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검색창을 이용하여 원하는 라면 검색기능 구현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en-US" sz="85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8404" y="1544759"/>
            <a:ext cx="2709317" cy="4336318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4459" y="1843941"/>
            <a:ext cx="2773189" cy="4012712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495721" y="1269999"/>
            <a:ext cx="4645655" cy="5105645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16384" y="1288070"/>
            <a:ext cx="4999789" cy="511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96" y="352697"/>
            <a:ext cx="5837194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3.</a:t>
            </a:r>
            <a:r>
              <a:rPr lang="ko-KR" altLang="en-US" sz="3600">
                <a:latin typeface="G마켓 산스 Bold"/>
                <a:ea typeface="G마켓 산스 Bold"/>
              </a:rPr>
              <a:t> 라면  리스트</a:t>
            </a:r>
            <a:r>
              <a:rPr lang="en-US" altLang="ko-KR" sz="3600">
                <a:latin typeface="G마켓 산스 Bold"/>
                <a:ea typeface="G마켓 산스 Bold"/>
              </a:rPr>
              <a:t>(</a:t>
            </a:r>
            <a:r>
              <a:rPr lang="ko-KR" altLang="en-US" sz="3600">
                <a:latin typeface="G마켓 산스 Bold"/>
                <a:ea typeface="G마켓 산스 Bold"/>
              </a:rPr>
              <a:t>검색창</a:t>
            </a:r>
            <a:r>
              <a:rPr lang="en-US" altLang="ko-KR" sz="3600">
                <a:latin typeface="G마켓 산스 Bold"/>
                <a:ea typeface="G마켓 산스 Bold"/>
              </a:rPr>
              <a:t>)</a:t>
            </a:r>
            <a:r>
              <a:rPr lang="ko-KR" altLang="en-US" sz="3600">
                <a:latin typeface="G마켓 산스 Bold"/>
                <a:ea typeface="G마켓 산스 Bold"/>
              </a:rPr>
              <a:t> 코드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3"/>
          <p:cNvSpPr txBox="1"/>
          <p:nvPr/>
        </p:nvSpPr>
        <p:spPr>
          <a:xfrm>
            <a:off x="784059" y="6042272"/>
            <a:ext cx="7558288" cy="37616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php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코드와 </a:t>
            </a: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Ajax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방식으로 값을 읽어와 화면에 출력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87636" y="1065456"/>
            <a:ext cx="3955931" cy="4794250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207" y="1086827"/>
            <a:ext cx="3033371" cy="4748281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57684" y="1078889"/>
            <a:ext cx="3702211" cy="4779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96" y="352697"/>
            <a:ext cx="5837194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3.</a:t>
            </a:r>
            <a:r>
              <a:rPr lang="ko-KR" altLang="en-US" sz="3600">
                <a:latin typeface="G마켓 산스 Bold"/>
                <a:ea typeface="G마켓 산스 Bold"/>
              </a:rPr>
              <a:t> 라면  리스트</a:t>
            </a:r>
            <a:r>
              <a:rPr lang="en-US" altLang="ko-KR" sz="3600">
                <a:latin typeface="G마켓 산스 Bold"/>
                <a:ea typeface="G마켓 산스 Bold"/>
              </a:rPr>
              <a:t>(</a:t>
            </a:r>
            <a:r>
              <a:rPr lang="ko-KR" altLang="en-US" sz="3600">
                <a:latin typeface="G마켓 산스 Bold"/>
                <a:ea typeface="G마켓 산스 Bold"/>
              </a:rPr>
              <a:t>검색창</a:t>
            </a:r>
            <a:r>
              <a:rPr lang="en-US" altLang="ko-KR" sz="3600">
                <a:latin typeface="G마켓 산스 Bold"/>
                <a:ea typeface="G마켓 산스 Bold"/>
              </a:rPr>
              <a:t>)</a:t>
            </a:r>
            <a:r>
              <a:rPr lang="ko-KR" altLang="en-US" sz="3600">
                <a:latin typeface="G마켓 산스 Bold"/>
                <a:ea typeface="G마켓 산스 Bold"/>
              </a:rPr>
              <a:t> 코드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3"/>
          <p:cNvSpPr txBox="1"/>
          <p:nvPr/>
        </p:nvSpPr>
        <p:spPr>
          <a:xfrm>
            <a:off x="6096000" y="1688857"/>
            <a:ext cx="5024396" cy="75716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자바스크립트를 이용해 검색기능 구현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keyup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을 활용하여 빠른 검색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018" y="1135551"/>
            <a:ext cx="5648509" cy="5410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17" y="352697"/>
            <a:ext cx="2941597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4.</a:t>
            </a:r>
            <a:r>
              <a:rPr lang="ko-KR" altLang="en-US" sz="3600">
                <a:latin typeface="G마켓 산스 Bold"/>
                <a:ea typeface="G마켓 산스 Bold"/>
              </a:rPr>
              <a:t>타이머 화면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6"/>
          <p:cNvGraphicFramePr>
            <a:graphicFrameLocks noGrp="1"/>
          </p:cNvGraphicFramePr>
          <p:nvPr/>
        </p:nvGraphicFramePr>
        <p:xfrm>
          <a:off x="7870115" y="1447489"/>
          <a:ext cx="3386486" cy="2745293"/>
        </p:xfrm>
        <a:graphic>
          <a:graphicData uri="http://schemas.openxmlformats.org/drawingml/2006/table">
            <a:tbl>
              <a:tblPr firstRow="1" bandRow="1">
                <a:tableStyle styleId="{5C22544A-7EE6-4342-B048-85BDC9FD1C3A}" styleName="보통 스타일 2 - 강조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403256"/>
                <a:gridCol w="2983230"/>
              </a:tblGrid>
              <a:tr h="258850">
                <a:tc gridSpan="2"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타이머화면</a:t>
                      </a:r>
                      <a:endParaRPr lang="ko-KR" altLang="en-US" sz="900" b="1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" altLang="ko-KR" sz="900" b="1">
                        <a:solidFill>
                          <a:srgbClr val="4e5263"/>
                        </a:solidFill>
                        <a:latin typeface="SF Pro Text"/>
                        <a:ea typeface="SF Pro Text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786307">
                <a:tc gridSpan="2">
                  <a:txBody>
                    <a:bodyPr vert="horz" lIns="91440" tIns="45720" rIns="91440" bIns="45720" anchor="ctr" anchorCtr="0"/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라디오 버튼을 통해 타이머 시간 조절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타이머 시작버튼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타이머 초기화버튼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홈버튼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라디오버튼을 통해 선택을 하고 그에 따른 시간 출력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헷갈리지 않게 이전에 골랐던 라면이름 상단에 출력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850" b="0">
                          <a:latin typeface="+mn-ea"/>
                          <a:ea typeface="+mn-ea"/>
                        </a:rPr>
                        <a:t>시작 버튼 누르면 타이머 시작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just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50">
                          <a:solidFill>
                            <a:schemeClr val="tx1"/>
                          </a:solidFill>
                          <a:latin typeface="+mn-ea"/>
                        </a:rPr>
                        <a:t>홈 버튼 누르면 메인화면으로</a:t>
                      </a:r>
                      <a:endParaRPr kumimoji="1" lang="ko-KR" altLang="en-US" sz="85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415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850" b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just" latinLnBrk="1">
                        <a:lnSpc>
                          <a:spcPct val="120000"/>
                        </a:lnSpc>
                        <a:defRPr/>
                      </a:pPr>
                      <a:endParaRPr lang="ko-KR" altLang="en-US" sz="850" b="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791" y="1526442"/>
            <a:ext cx="2843244" cy="4714875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7595" y="1068508"/>
            <a:ext cx="4788010" cy="5520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96" y="352697"/>
            <a:ext cx="3951244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4.</a:t>
            </a:r>
            <a:r>
              <a:rPr lang="ko-KR" altLang="en-US" sz="3600">
                <a:latin typeface="G마켓 산스 Bold"/>
                <a:ea typeface="G마켓 산스 Bold"/>
              </a:rPr>
              <a:t>타이머 화면 코드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3"/>
          <p:cNvSpPr txBox="1"/>
          <p:nvPr/>
        </p:nvSpPr>
        <p:spPr>
          <a:xfrm>
            <a:off x="3378932" y="1298086"/>
            <a:ext cx="2380599" cy="41768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타이머 구현 과정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912" y="1077915"/>
            <a:ext cx="2940723" cy="5639652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01324" y="1127457"/>
            <a:ext cx="2427183" cy="5730542"/>
          </a:xfrm>
          <a:prstGeom prst="rect">
            <a:avLst/>
          </a:prstGeom>
        </p:spPr>
      </p:pic>
      <p:sp>
        <p:nvSpPr>
          <p:cNvPr id="50" name="TextBox 3"/>
          <p:cNvSpPr txBox="1"/>
          <p:nvPr/>
        </p:nvSpPr>
        <p:spPr>
          <a:xfrm>
            <a:off x="8367102" y="1242892"/>
            <a:ext cx="3485742" cy="17658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원래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에 값을 저장하고 저장한 시간을 출력하려 했으나 구현이 되지 않아 직접 라디오 버튼 조합에 따라 시간 설정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60633" y="4561497"/>
            <a:ext cx="3352099" cy="861157"/>
          </a:xfrm>
          <a:prstGeom prst="rect">
            <a:avLst/>
          </a:prstGeom>
        </p:spPr>
      </p:pic>
      <p:sp>
        <p:nvSpPr>
          <p:cNvPr id="52" name="TextBox 3"/>
          <p:cNvSpPr txBox="1"/>
          <p:nvPr/>
        </p:nvSpPr>
        <p:spPr>
          <a:xfrm>
            <a:off x="8684602" y="5443659"/>
            <a:ext cx="3113292" cy="75521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메인화면으로 돌아가는 집모양 버튼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등변 삼각형 19"/>
          <p:cNvSpPr/>
          <p:nvPr/>
        </p:nvSpPr>
        <p:spPr>
          <a:xfrm rot="20846904">
            <a:off x="6101189" y="609229"/>
            <a:ext cx="408722" cy="322354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20301030">
            <a:off x="266107" y="133134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943225" y="3596291"/>
            <a:ext cx="63055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19252052">
            <a:off x="90453" y="661586"/>
            <a:ext cx="423691" cy="36363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98272" y="2492516"/>
            <a:ext cx="8395456" cy="867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6.</a:t>
            </a:r>
            <a:r>
              <a:rPr lang="ko-KR" altLang="en-US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히스토리</a:t>
            </a:r>
            <a:endParaRPr lang="ko-KR" altLang="en-US" sz="5100" i="0" spc="600">
              <a:ln w="0"/>
              <a:solidFill>
                <a:schemeClr val="dk1"/>
              </a:solidFill>
              <a:latin typeface="HY태백B"/>
              <a:ea typeface="HY태백B"/>
            </a:endParaRPr>
          </a:p>
        </p:txBody>
      </p:sp>
      <p:sp>
        <p:nvSpPr>
          <p:cNvPr id="15" name="이등변 삼각형 14"/>
          <p:cNvSpPr/>
          <p:nvPr/>
        </p:nvSpPr>
        <p:spPr>
          <a:xfrm rot="19252052">
            <a:off x="10916900" y="5595954"/>
            <a:ext cx="977473" cy="83892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20846904">
            <a:off x="11418241" y="5566567"/>
            <a:ext cx="536870" cy="423423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0301030">
            <a:off x="10657532" y="6194330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2" y="352697"/>
            <a:ext cx="2503443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HY태백B"/>
                <a:ea typeface="HY태백B"/>
              </a:rPr>
              <a:t>6.</a:t>
            </a:r>
            <a:r>
              <a:rPr lang="ko-KR" altLang="en-US" sz="3600">
                <a:latin typeface="HY태백B"/>
                <a:ea typeface="HY태백B"/>
              </a:rPr>
              <a:t>히스토리</a:t>
            </a:r>
            <a:endParaRPr lang="ko-KR" altLang="en-US" sz="3600">
              <a:latin typeface="HY태백B"/>
              <a:ea typeface="HY태백B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"/>
          <p:cNvGraphicFramePr>
            <a:graphicFrameLocks noGrp="1"/>
          </p:cNvGraphicFramePr>
          <p:nvPr/>
        </p:nvGraphicFramePr>
        <p:xfrm>
          <a:off x="1197870" y="1700808"/>
          <a:ext cx="9667869" cy="3569066"/>
        </p:xfrm>
        <a:graphic>
          <a:graphicData uri="http://schemas.openxmlformats.org/drawingml/2006/table">
            <a:tbl>
              <a:tblPr>
                <a:tableStyle styleId="{5C22544A-7EE6-4342-B048-85BDC9FD1C3A}" styleName="보통 스타일 2 - 강조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085164"/>
                <a:gridCol w="1381126"/>
                <a:gridCol w="6116406"/>
                <a:gridCol w="1085172"/>
              </a:tblGrid>
              <a:tr h="471943"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Version.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Date.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Content.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Owner.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244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v1.0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2023/04/04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108000" indent="-108000" algn="l" latinLnBrk="1">
                        <a:buFont typeface="Arial"/>
                        <a:buChar char="•"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음식 타이머 만들기 스토리 보드 작성 시작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성필승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4244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v1.1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2023/04/05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108000" marR="0" lvl="0" indent="-1080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라면타이머로 변경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 이 세상에 음식은 너무 많아 현실적으로 힘들 것 같음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성필승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4244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v1.2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2023/06/06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108000" indent="-108000" latinLnBrk="1">
                        <a:buFont typeface="Arial"/>
                        <a:buChar char="•"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 및 회원가입 화면 제작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회원가입 및 로그인 체크 구현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성필승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4244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v1.3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2023/06/07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108000" indent="-108000" latinLnBrk="1">
                        <a:buFont typeface="Arial"/>
                        <a:buChar char="•"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메인화면 제작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라면 랜덤 추천 로직 구현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성필승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4244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v1.4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2023/06/10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108000" indent="-108000" latinLnBrk="1">
                        <a:buFont typeface="Arial"/>
                        <a:buChar char="•"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라면 리스트 출력화면 제작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에서 원하는 컬럼들과 같은 레코드의 값 가져오는 방식 구현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성필승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4244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v1.5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2023/06/11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108000" indent="-108000" latinLnBrk="1">
                        <a:buFont typeface="Arial"/>
                        <a:buChar char="•"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타이머 화면 제작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성필승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4244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v2.0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2023/06/12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108000" indent="-108000" latinLnBrk="1">
                        <a:buFont typeface="Arial"/>
                        <a:buChar char="•"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여러가지 기능 추가를 위해 개발 중</a:t>
                      </a: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성필승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등변 삼각형 19"/>
          <p:cNvSpPr/>
          <p:nvPr/>
        </p:nvSpPr>
        <p:spPr>
          <a:xfrm rot="20846904">
            <a:off x="6101189" y="609229"/>
            <a:ext cx="408722" cy="322354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20301030">
            <a:off x="266107" y="133134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943225" y="3596291"/>
            <a:ext cx="63055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19252052">
            <a:off x="90453" y="661586"/>
            <a:ext cx="423691" cy="36363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60674" y="2468093"/>
            <a:ext cx="6270646" cy="86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1.</a:t>
            </a:r>
            <a:r>
              <a:rPr lang="ko-KR" altLang="en-US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서비스 개요</a:t>
            </a:r>
            <a:endParaRPr lang="ko-KR" altLang="en-US" sz="5100" i="0" spc="600">
              <a:ln w="0"/>
              <a:solidFill>
                <a:schemeClr val="dk1"/>
              </a:solidFill>
              <a:latin typeface="HY태백B"/>
              <a:ea typeface="HY태백B"/>
            </a:endParaRPr>
          </a:p>
        </p:txBody>
      </p:sp>
      <p:sp>
        <p:nvSpPr>
          <p:cNvPr id="15" name="이등변 삼각형 14"/>
          <p:cNvSpPr/>
          <p:nvPr/>
        </p:nvSpPr>
        <p:spPr>
          <a:xfrm rot="19252052">
            <a:off x="10916900" y="5595954"/>
            <a:ext cx="977473" cy="83892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20846904">
            <a:off x="11418241" y="5566567"/>
            <a:ext cx="536870" cy="423423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0301030">
            <a:off x="10657532" y="6194330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15"/>
          <p:cNvSpPr/>
          <p:nvPr/>
        </p:nvSpPr>
        <p:spPr>
          <a:xfrm>
            <a:off x="7247536" y="1336723"/>
            <a:ext cx="2779051" cy="2767680"/>
          </a:xfrm>
          <a:prstGeom prst="ellipse">
            <a:avLst/>
          </a:prstGeom>
          <a:solidFill>
            <a:srgbClr val="f6f4e7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타원 10"/>
          <p:cNvSpPr/>
          <p:nvPr/>
        </p:nvSpPr>
        <p:spPr>
          <a:xfrm>
            <a:off x="1283580" y="2952065"/>
            <a:ext cx="3313801" cy="3289626"/>
          </a:xfrm>
          <a:prstGeom prst="ellipse">
            <a:avLst/>
          </a:prstGeom>
          <a:solidFill>
            <a:srgbClr val="e6e8e7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이등변 삼각형 19"/>
          <p:cNvSpPr/>
          <p:nvPr/>
        </p:nvSpPr>
        <p:spPr>
          <a:xfrm rot="20846904">
            <a:off x="6101189" y="609229"/>
            <a:ext cx="408722" cy="322354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20301030">
            <a:off x="266107" y="133134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943225" y="3596291"/>
            <a:ext cx="63055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19252052">
            <a:off x="90453" y="661586"/>
            <a:ext cx="423691" cy="36363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98272" y="2492516"/>
            <a:ext cx="8395456" cy="867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감사합니다</a:t>
            </a:r>
            <a:endParaRPr lang="en-US" altLang="ko-KR" sz="5100" i="0" spc="600">
              <a:ln w="0"/>
              <a:solidFill>
                <a:schemeClr val="dk1"/>
              </a:solidFill>
              <a:latin typeface="HY태백B"/>
              <a:ea typeface="HY태백B"/>
            </a:endParaRPr>
          </a:p>
        </p:txBody>
      </p:sp>
      <p:sp>
        <p:nvSpPr>
          <p:cNvPr id="15" name="이등변 삼각형 14"/>
          <p:cNvSpPr/>
          <p:nvPr/>
        </p:nvSpPr>
        <p:spPr>
          <a:xfrm rot="19252052">
            <a:off x="10916900" y="5595954"/>
            <a:ext cx="977473" cy="83892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20846904">
            <a:off x="11418241" y="5566567"/>
            <a:ext cx="536870" cy="423423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0301030">
            <a:off x="10657532" y="6194330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3" y="352697"/>
            <a:ext cx="3113041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HY태백B"/>
                <a:ea typeface="HY태백B"/>
              </a:rPr>
              <a:t>1.</a:t>
            </a:r>
            <a:r>
              <a:rPr lang="ko-KR" altLang="en-US" sz="3600">
                <a:latin typeface="HY태백B"/>
                <a:ea typeface="HY태백B"/>
              </a:rPr>
              <a:t>서비스 개요</a:t>
            </a:r>
            <a:endParaRPr lang="ko-KR" altLang="en-US" sz="3600">
              <a:latin typeface="HY태백B"/>
              <a:ea typeface="HY태백B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9"/>
          <p:cNvSpPr/>
          <p:nvPr/>
        </p:nvSpPr>
        <p:spPr>
          <a:xfrm>
            <a:off x="1068961" y="2639598"/>
            <a:ext cx="988982" cy="899305"/>
          </a:xfrm>
          <a:prstGeom prst="ellipse">
            <a:avLst/>
          </a:prstGeom>
          <a:solidFill>
            <a:srgbClr val="e6e8e7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타원 12"/>
          <p:cNvSpPr/>
          <p:nvPr/>
        </p:nvSpPr>
        <p:spPr>
          <a:xfrm>
            <a:off x="1077039" y="1328615"/>
            <a:ext cx="988982" cy="899305"/>
          </a:xfrm>
          <a:prstGeom prst="ellipse">
            <a:avLst/>
          </a:prstGeom>
          <a:solidFill>
            <a:srgbClr val="a8d08f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타원 11"/>
          <p:cNvSpPr/>
          <p:nvPr/>
        </p:nvSpPr>
        <p:spPr>
          <a:xfrm>
            <a:off x="1046699" y="5285154"/>
            <a:ext cx="988982" cy="899305"/>
          </a:xfrm>
          <a:prstGeom prst="ellipse">
            <a:avLst/>
          </a:prstGeom>
          <a:solidFill>
            <a:srgbClr val="e6e8e7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타원 15"/>
          <p:cNvSpPr/>
          <p:nvPr/>
        </p:nvSpPr>
        <p:spPr>
          <a:xfrm>
            <a:off x="1036460" y="3960202"/>
            <a:ext cx="988982" cy="899305"/>
          </a:xfrm>
          <a:prstGeom prst="ellipse">
            <a:avLst/>
          </a:prstGeom>
          <a:solidFill>
            <a:srgbClr val="a8d08f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1324972" y="1408750"/>
            <a:ext cx="10305883" cy="3895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기획배경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 매번 라면 먹을 때 마다 맛이 달라서 라면 타이머는 없나 라는 생각에서 시작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30" name="TextBox 3"/>
          <p:cNvSpPr txBox="1"/>
          <p:nvPr/>
        </p:nvSpPr>
        <p:spPr>
          <a:xfrm>
            <a:off x="1331078" y="2793002"/>
            <a:ext cx="9237374" cy="39596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기획목적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 늘 맛있는 라면을 먹기 위해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1434876" y="4046443"/>
            <a:ext cx="1330403" cy="39030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기대효과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32" name="TextBox 3"/>
          <p:cNvSpPr txBox="1"/>
          <p:nvPr/>
        </p:nvSpPr>
        <p:spPr>
          <a:xfrm>
            <a:off x="1386030" y="5408030"/>
            <a:ext cx="10269736" cy="3907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기능요약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라면 추천 기능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 각 라면에 대해 최적의 조리 시간을 제공하는 타이머 기능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36" name="TextBox 3"/>
          <p:cNvSpPr txBox="1"/>
          <p:nvPr/>
        </p:nvSpPr>
        <p:spPr>
          <a:xfrm>
            <a:off x="2643572" y="4046198"/>
            <a:ext cx="8187183" cy="69876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지금까지 라면이 익었는지 계속 확인하며 조리를 하였지만 이젠 편하게 타이머를 통해 조리를 하고 더 맛있는 라면을 먹을 것임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등변 삼각형 19"/>
          <p:cNvSpPr/>
          <p:nvPr/>
        </p:nvSpPr>
        <p:spPr>
          <a:xfrm rot="20846904">
            <a:off x="6101189" y="609229"/>
            <a:ext cx="408722" cy="322354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20301030">
            <a:off x="266107" y="133134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943225" y="3596291"/>
            <a:ext cx="63055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19252052">
            <a:off x="90453" y="661586"/>
            <a:ext cx="423691" cy="36363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60674" y="2468093"/>
            <a:ext cx="6270646" cy="86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2.</a:t>
            </a:r>
            <a:r>
              <a:rPr lang="ko-KR" altLang="en-US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유저 플로우</a:t>
            </a:r>
            <a:endParaRPr lang="ko-KR" altLang="en-US" sz="5100" i="0" spc="600">
              <a:ln w="0"/>
              <a:solidFill>
                <a:schemeClr val="dk1"/>
              </a:solidFill>
              <a:latin typeface="HY태백B"/>
              <a:ea typeface="HY태백B"/>
            </a:endParaRPr>
          </a:p>
        </p:txBody>
      </p:sp>
      <p:sp>
        <p:nvSpPr>
          <p:cNvPr id="15" name="이등변 삼각형 14"/>
          <p:cNvSpPr/>
          <p:nvPr/>
        </p:nvSpPr>
        <p:spPr>
          <a:xfrm rot="19252052">
            <a:off x="10916900" y="5595954"/>
            <a:ext cx="977473" cy="83892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20846904">
            <a:off x="11418241" y="5566567"/>
            <a:ext cx="536870" cy="423423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0301030">
            <a:off x="10657532" y="6194330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9425" y="396875"/>
            <a:ext cx="1467908" cy="2148546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415" y="3645146"/>
            <a:ext cx="1640127" cy="2748816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387" y="485592"/>
            <a:ext cx="1232203" cy="1893642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95291" y="2806858"/>
            <a:ext cx="1164049" cy="167168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28440" y="402980"/>
            <a:ext cx="1469478" cy="220540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40185" y="457933"/>
            <a:ext cx="1743202" cy="2058863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55040" y="3538906"/>
            <a:ext cx="1840656" cy="2586404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02079" y="3584086"/>
            <a:ext cx="1444082" cy="2394682"/>
          </a:xfrm>
          <a:prstGeom prst="rect">
            <a:avLst/>
          </a:prstGeom>
        </p:spPr>
      </p:pic>
      <p:cxnSp>
        <p:nvCxnSpPr>
          <p:cNvPr id="36" name="직선 화살표 연결선 10"/>
          <p:cNvCxnSpPr>
            <a:stCxn id="28" idx="2"/>
            <a:endCxn id="29" idx="0"/>
          </p:cNvCxnSpPr>
          <p:nvPr/>
        </p:nvCxnSpPr>
        <p:spPr>
          <a:xfrm rot="5400000">
            <a:off x="709566" y="3091333"/>
            <a:ext cx="1099725" cy="7900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37" name="직선 화살표 연결선 10"/>
          <p:cNvCxnSpPr/>
          <p:nvPr/>
        </p:nvCxnSpPr>
        <p:spPr>
          <a:xfrm rot="5400000" flipH="1" flipV="1">
            <a:off x="1003787" y="3047390"/>
            <a:ext cx="1153992" cy="6105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38" name="직선 화살표 연결선 10"/>
          <p:cNvCxnSpPr>
            <a:stCxn id="28" idx="3"/>
            <a:endCxn id="30" idx="1"/>
          </p:cNvCxnSpPr>
          <p:nvPr/>
        </p:nvCxnSpPr>
        <p:spPr>
          <a:xfrm flipV="1">
            <a:off x="1997333" y="1432413"/>
            <a:ext cx="1188054" cy="38734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39" name="직선 화살표 연결선 10"/>
          <p:cNvCxnSpPr>
            <a:endCxn id="31" idx="1"/>
          </p:cNvCxnSpPr>
          <p:nvPr/>
        </p:nvCxnSpPr>
        <p:spPr>
          <a:xfrm rot="16200000" flipH="1">
            <a:off x="1887612" y="2235022"/>
            <a:ext cx="1547509" cy="1267849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40" name="직선 화살표 연결선 10"/>
          <p:cNvCxnSpPr/>
          <p:nvPr/>
        </p:nvCxnSpPr>
        <p:spPr>
          <a:xfrm rot="16200000" flipV="1">
            <a:off x="1916600" y="1890347"/>
            <a:ext cx="1416539" cy="1276104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41" name="직선 화살표 연결선 10"/>
          <p:cNvCxnSpPr>
            <a:endCxn id="32" idx="1"/>
          </p:cNvCxnSpPr>
          <p:nvPr/>
        </p:nvCxnSpPr>
        <p:spPr>
          <a:xfrm>
            <a:off x="4427010" y="1490720"/>
            <a:ext cx="1301430" cy="14962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42" name="직선 화살표 연결선 10"/>
          <p:cNvCxnSpPr/>
          <p:nvPr/>
        </p:nvCxnSpPr>
        <p:spPr>
          <a:xfrm>
            <a:off x="7217346" y="1539567"/>
            <a:ext cx="1119471" cy="11909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43" name="직선 화살표 연결선 10"/>
          <p:cNvCxnSpPr>
            <a:stCxn id="32" idx="2"/>
            <a:endCxn id="34" idx="0"/>
          </p:cNvCxnSpPr>
          <p:nvPr/>
        </p:nvCxnSpPr>
        <p:spPr>
          <a:xfrm rot="16200000" flipH="1">
            <a:off x="6004014" y="3067552"/>
            <a:ext cx="930521" cy="12185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44" name="직선 화살표 연결선 10"/>
          <p:cNvCxnSpPr>
            <a:endCxn id="35" idx="1"/>
          </p:cNvCxnSpPr>
          <p:nvPr/>
        </p:nvCxnSpPr>
        <p:spPr>
          <a:xfrm flipV="1">
            <a:off x="7382202" y="4781428"/>
            <a:ext cx="1719877" cy="79677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sp>
        <p:nvSpPr>
          <p:cNvPr id="45" name="직사각형 63"/>
          <p:cNvSpPr/>
          <p:nvPr/>
        </p:nvSpPr>
        <p:spPr>
          <a:xfrm>
            <a:off x="10564429" y="3617265"/>
            <a:ext cx="1046076" cy="332239"/>
          </a:xfrm>
          <a:prstGeom prst="rect">
            <a:avLst/>
          </a:prstGeom>
        </p:spPr>
        <p:txBody>
          <a:bodyPr wrap="square">
            <a:spAutoFit/>
          </a:bodyPr>
          <a:p>
            <a:pPr marL="9945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홈버튼 클릭 시</a:t>
            </a:r>
            <a:b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메인화면으로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TextBox 3"/>
          <p:cNvSpPr txBox="1"/>
          <p:nvPr/>
        </p:nvSpPr>
        <p:spPr>
          <a:xfrm>
            <a:off x="818192" y="157067"/>
            <a:ext cx="829728" cy="2181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로그인화면</a:t>
            </a:r>
            <a:endPara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47" name="TextBox 3"/>
          <p:cNvSpPr txBox="1"/>
          <p:nvPr/>
        </p:nvSpPr>
        <p:spPr>
          <a:xfrm>
            <a:off x="793525" y="6494611"/>
            <a:ext cx="829728" cy="21860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회원가입</a:t>
            </a:r>
            <a:endPara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48" name="TextBox 3"/>
          <p:cNvSpPr txBox="1"/>
          <p:nvPr/>
        </p:nvSpPr>
        <p:spPr>
          <a:xfrm>
            <a:off x="6096000" y="120188"/>
            <a:ext cx="829728" cy="22080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메인화면</a:t>
            </a:r>
            <a:endPara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8792084" y="144611"/>
            <a:ext cx="1092277" cy="2154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라면랜덤추천</a:t>
            </a:r>
            <a:endPara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50" name="TextBox 3"/>
          <p:cNvSpPr txBox="1"/>
          <p:nvPr/>
        </p:nvSpPr>
        <p:spPr>
          <a:xfrm>
            <a:off x="6096000" y="6238169"/>
            <a:ext cx="829728" cy="2181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라면고르기</a:t>
            </a:r>
            <a:endPara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  <p:sp>
        <p:nvSpPr>
          <p:cNvPr id="51" name="TextBox 3"/>
          <p:cNvSpPr txBox="1"/>
          <p:nvPr/>
        </p:nvSpPr>
        <p:spPr>
          <a:xfrm>
            <a:off x="9506457" y="6128265"/>
            <a:ext cx="829728" cy="2230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Y태백B"/>
                <a:ea typeface="HY태백B"/>
              </a:rPr>
              <a:t>라면타이머</a:t>
            </a:r>
            <a:endPara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<a:solidFill>
                <a:srgbClr val="000000"/>
              </a:solidFill>
              <a:latin typeface="HY태백B"/>
              <a:ea typeface="HY태백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등변 삼각형 19"/>
          <p:cNvSpPr/>
          <p:nvPr/>
        </p:nvSpPr>
        <p:spPr>
          <a:xfrm rot="20846904">
            <a:off x="6101189" y="609229"/>
            <a:ext cx="408722" cy="322354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20301030">
            <a:off x="266107" y="133134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943225" y="3596291"/>
            <a:ext cx="63055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19252052">
            <a:off x="90453" y="661586"/>
            <a:ext cx="423691" cy="36363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60674" y="2468093"/>
            <a:ext cx="6270646" cy="86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3.</a:t>
            </a:r>
            <a:r>
              <a:rPr lang="ko-KR" altLang="en-US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구조도</a:t>
            </a:r>
            <a:endParaRPr lang="ko-KR" altLang="en-US" sz="5100" i="0" spc="600">
              <a:ln w="0"/>
              <a:solidFill>
                <a:schemeClr val="dk1"/>
              </a:solidFill>
              <a:latin typeface="HY태백B"/>
              <a:ea typeface="HY태백B"/>
            </a:endParaRPr>
          </a:p>
        </p:txBody>
      </p:sp>
      <p:sp>
        <p:nvSpPr>
          <p:cNvPr id="15" name="이등변 삼각형 14"/>
          <p:cNvSpPr/>
          <p:nvPr/>
        </p:nvSpPr>
        <p:spPr>
          <a:xfrm rot="19252052">
            <a:off x="10916900" y="5595954"/>
            <a:ext cx="977473" cy="83892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20846904">
            <a:off x="11418241" y="5566567"/>
            <a:ext cx="536870" cy="423423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0301030">
            <a:off x="10657532" y="6194330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23" y="352697"/>
            <a:ext cx="2046242" cy="635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HY태백B"/>
                <a:ea typeface="HY태백B"/>
              </a:rPr>
              <a:t>3.</a:t>
            </a:r>
            <a:r>
              <a:rPr lang="ko-KR" altLang="en-US" sz="3600">
                <a:latin typeface="HY태백B"/>
                <a:ea typeface="HY태백B"/>
              </a:rPr>
              <a:t>구조도</a:t>
            </a:r>
            <a:endParaRPr lang="ko-KR" altLang="en-US" sz="3600">
              <a:latin typeface="HY태백B"/>
              <a:ea typeface="HY태백B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05075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수행의 시작/종료 2"/>
          <p:cNvSpPr/>
          <p:nvPr/>
        </p:nvSpPr>
        <p:spPr>
          <a:xfrm>
            <a:off x="987139" y="1412705"/>
            <a:ext cx="1250840" cy="270811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tx1"/>
                </a:solidFill>
                <a:latin typeface="+mn-ea"/>
              </a:rPr>
              <a:t>Start</a:t>
            </a:r>
            <a:endParaRPr lang="ko-KR" altLang="en-US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순서도: 연결자 3"/>
          <p:cNvSpPr/>
          <p:nvPr/>
        </p:nvSpPr>
        <p:spPr>
          <a:xfrm>
            <a:off x="1193602" y="1889738"/>
            <a:ext cx="839946" cy="42311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800">
                <a:solidFill>
                  <a:schemeClr val="tx1"/>
                </a:solidFill>
              </a:rPr>
              <a:t>Connect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0" name="순서도: 문서 4"/>
          <p:cNvSpPr/>
          <p:nvPr/>
        </p:nvSpPr>
        <p:spPr>
          <a:xfrm>
            <a:off x="2571315" y="1967278"/>
            <a:ext cx="1250840" cy="268183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  <a:latin typeface="+mn-ea"/>
              </a:rPr>
              <a:t>로그인화면</a:t>
            </a:r>
            <a:endParaRPr lang="ko-KR" altLang="en-US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순서도: 문서 5"/>
          <p:cNvSpPr/>
          <p:nvPr/>
        </p:nvSpPr>
        <p:spPr>
          <a:xfrm>
            <a:off x="2571315" y="2953051"/>
            <a:ext cx="1250840" cy="270811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  <a:latin typeface="+mn-ea"/>
              </a:rPr>
              <a:t>로그인성공</a:t>
            </a:r>
            <a:endParaRPr lang="ko-KR" altLang="en-US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순서도: 처리 7"/>
          <p:cNvSpPr/>
          <p:nvPr/>
        </p:nvSpPr>
        <p:spPr>
          <a:xfrm>
            <a:off x="2534680" y="3536787"/>
            <a:ext cx="1250840" cy="27081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ko-KR" altLang="en-US" sz="800">
                <a:solidFill>
                  <a:schemeClr val="tx1"/>
                </a:solidFill>
                <a:latin typeface="+mn-ea"/>
              </a:rPr>
              <a:t>메인화면</a:t>
            </a:r>
            <a:endParaRPr lang="ko-KR" altLang="en-US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8"/>
          <p:cNvSpPr/>
          <p:nvPr/>
        </p:nvSpPr>
        <p:spPr>
          <a:xfrm>
            <a:off x="2451598" y="4237561"/>
            <a:ext cx="1250840" cy="27081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  <a:latin typeface="+mn-ea"/>
              </a:rPr>
              <a:t>라면랜덤추천</a:t>
            </a:r>
            <a:endParaRPr lang="ko-KR" altLang="en-US" sz="8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5" name="직선 화살표 연결선 9"/>
          <p:cNvCxnSpPr>
            <a:stCxn id="28" idx="2"/>
            <a:endCxn id="29" idx="0"/>
          </p:cNvCxnSpPr>
          <p:nvPr/>
        </p:nvCxnSpPr>
        <p:spPr>
          <a:xfrm>
            <a:off x="1612559" y="1683516"/>
            <a:ext cx="1016" cy="20622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10"/>
          <p:cNvCxnSpPr>
            <a:stCxn id="29" idx="6"/>
            <a:endCxn id="30" idx="1"/>
          </p:cNvCxnSpPr>
          <p:nvPr/>
        </p:nvCxnSpPr>
        <p:spPr>
          <a:xfrm>
            <a:off x="2033548" y="2101297"/>
            <a:ext cx="537767" cy="73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11"/>
          <p:cNvCxnSpPr>
            <a:stCxn id="42" idx="4"/>
            <a:endCxn id="31" idx="0"/>
          </p:cNvCxnSpPr>
          <p:nvPr/>
        </p:nvCxnSpPr>
        <p:spPr>
          <a:xfrm>
            <a:off x="3196735" y="2717686"/>
            <a:ext cx="0" cy="23536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12"/>
          <p:cNvCxnSpPr>
            <a:stCxn id="31" idx="2"/>
          </p:cNvCxnSpPr>
          <p:nvPr/>
        </p:nvCxnSpPr>
        <p:spPr>
          <a:xfrm>
            <a:off x="3196735" y="3205958"/>
            <a:ext cx="0" cy="23170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14"/>
          <p:cNvPicPr>
            <a:picLocks noChangeAspect="1"/>
          </p:cNvPicPr>
          <p:nvPr/>
        </p:nvPicPr>
        <p:blipFill rotWithShape="1">
          <a:blip r:embed="rId2"/>
          <a:srcRect l="13420" t="13190" r="9390" b="26140"/>
          <a:stretch>
            <a:fillRect/>
          </a:stretch>
        </p:blipFill>
        <p:spPr>
          <a:xfrm>
            <a:off x="4595105" y="2831907"/>
            <a:ext cx="459859" cy="361426"/>
          </a:xfrm>
          <a:prstGeom prst="rect">
            <a:avLst/>
          </a:prstGeom>
        </p:spPr>
      </p:pic>
      <p:cxnSp>
        <p:nvCxnSpPr>
          <p:cNvPr id="41" name="연결선: 꺾임 15"/>
          <p:cNvCxnSpPr/>
          <p:nvPr/>
        </p:nvCxnSpPr>
        <p:spPr>
          <a:xfrm rot="16200000" flipH="1">
            <a:off x="4484077" y="2461234"/>
            <a:ext cx="622788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데이터 16"/>
          <p:cNvSpPr/>
          <p:nvPr/>
        </p:nvSpPr>
        <p:spPr>
          <a:xfrm>
            <a:off x="2571315" y="2446875"/>
            <a:ext cx="1250840" cy="270811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800">
                <a:solidFill>
                  <a:schemeClr val="tx1"/>
                </a:solidFill>
                <a:latin typeface="+mn-ea"/>
              </a:rPr>
              <a:t>ID,PW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 입력</a:t>
            </a:r>
            <a:endParaRPr lang="ko-KR" altLang="en-US" sz="8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3" name="직선 화살표 연결선 17"/>
          <p:cNvCxnSpPr>
            <a:stCxn id="30" idx="2"/>
            <a:endCxn id="42" idx="1"/>
          </p:cNvCxnSpPr>
          <p:nvPr/>
        </p:nvCxnSpPr>
        <p:spPr>
          <a:xfrm>
            <a:off x="3196735" y="2217731"/>
            <a:ext cx="0" cy="22914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20"/>
          <p:cNvSpPr/>
          <p:nvPr/>
        </p:nvSpPr>
        <p:spPr>
          <a:xfrm>
            <a:off x="549770" y="4522071"/>
            <a:ext cx="1845932" cy="21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450" indent="0">
              <a:buFont typeface="Arial"/>
              <a:buNone/>
              <a:defRPr/>
            </a:pPr>
            <a:r>
              <a:rPr lang="ko-KR" altLang="en-US" sz="800"/>
              <a:t>로그인화면으로 이동</a:t>
            </a:r>
            <a:endParaRPr lang="ko-KR" altLang="en-US" sz="800"/>
          </a:p>
        </p:txBody>
      </p:sp>
      <p:cxnSp>
        <p:nvCxnSpPr>
          <p:cNvPr id="48" name="직선 화살표 연결선 24"/>
          <p:cNvCxnSpPr>
            <a:stCxn id="33" idx="2"/>
            <a:endCxn id="34" idx="0"/>
          </p:cNvCxnSpPr>
          <p:nvPr/>
        </p:nvCxnSpPr>
        <p:spPr>
          <a:xfrm rot="5400000">
            <a:off x="2903577" y="3981038"/>
            <a:ext cx="429963" cy="8308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63"/>
          <p:cNvSpPr/>
          <p:nvPr/>
        </p:nvSpPr>
        <p:spPr>
          <a:xfrm>
            <a:off x="4934909" y="2298419"/>
            <a:ext cx="1845932" cy="336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72000">
              <a:buFont typeface="Arial"/>
              <a:buChar char="•"/>
              <a:defRPr/>
            </a:pPr>
            <a:r>
              <a:rPr lang="ko-KR" altLang="en-US" sz="800"/>
              <a:t>정보입력하고 회원가입 누르면</a:t>
            </a:r>
            <a:br>
              <a:rPr lang="ko-KR" altLang="en-US" sz="800"/>
            </a:br>
            <a:r>
              <a:rPr lang="en-US" altLang="ko-KR" sz="800"/>
              <a:t>db</a:t>
            </a:r>
            <a:r>
              <a:rPr lang="ko-KR" altLang="en-US" sz="800"/>
              <a:t>에 정보 저장</a:t>
            </a:r>
            <a:endParaRPr lang="ko-KR" altLang="en-US" sz="800"/>
          </a:p>
        </p:txBody>
      </p:sp>
      <p:sp>
        <p:nvSpPr>
          <p:cNvPr id="88" name="순서도: 데이터 16"/>
          <p:cNvSpPr/>
          <p:nvPr/>
        </p:nvSpPr>
        <p:spPr>
          <a:xfrm>
            <a:off x="4189099" y="1939851"/>
            <a:ext cx="1250840" cy="270811"/>
          </a:xfrm>
          <a:prstGeom prst="flowChartInputOutpu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d0d0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회원가입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89" name="직선 화살표 연결선 17"/>
          <p:cNvCxnSpPr/>
          <p:nvPr/>
        </p:nvCxnSpPr>
        <p:spPr>
          <a:xfrm flipV="1">
            <a:off x="3880339" y="2039937"/>
            <a:ext cx="377825" cy="6587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90" name="연결선: 꺾임 15"/>
          <p:cNvCxnSpPr/>
          <p:nvPr/>
        </p:nvCxnSpPr>
        <p:spPr>
          <a:xfrm>
            <a:off x="3836866" y="2565034"/>
            <a:ext cx="665528" cy="409086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0d0d0d">
                <a:alpha val="100000"/>
              </a:srgbClr>
            </a:solidFill>
            <a:prstDash val="dash"/>
            <a:miter/>
            <a:tailEnd type="triangle"/>
          </a:ln>
        </p:spPr>
      </p:cxnSp>
      <p:sp>
        <p:nvSpPr>
          <p:cNvPr id="92" name="직사각형 20"/>
          <p:cNvSpPr/>
          <p:nvPr/>
        </p:nvSpPr>
        <p:spPr>
          <a:xfrm>
            <a:off x="5026495" y="2868648"/>
            <a:ext cx="1845932" cy="329847"/>
          </a:xfrm>
          <a:prstGeom prst="rect">
            <a:avLst/>
          </a:prstGeom>
        </p:spPr>
        <p:txBody>
          <a:bodyPr wrap="square">
            <a:spAutoFit/>
          </a:bodyPr>
          <a:p>
            <a:pPr marL="9945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ID,PW</a:t>
            </a: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입력정보가 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 존재하면</a:t>
            </a:r>
            <a:b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로그인 성공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3" name="연결선: 꺾임 15"/>
          <p:cNvCxnSpPr/>
          <p:nvPr/>
        </p:nvCxnSpPr>
        <p:spPr>
          <a:xfrm rot="10800000">
            <a:off x="3891817" y="3120658"/>
            <a:ext cx="671637" cy="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0d0d0d">
                <a:alpha val="100000"/>
              </a:srgbClr>
            </a:solidFill>
            <a:prstDash val="dash"/>
            <a:miter/>
            <a:tailEnd type="triangle"/>
          </a:ln>
        </p:spPr>
      </p:cxnSp>
      <p:sp>
        <p:nvSpPr>
          <p:cNvPr id="95" name="순서도: 문서 5"/>
          <p:cNvSpPr/>
          <p:nvPr/>
        </p:nvSpPr>
        <p:spPr>
          <a:xfrm>
            <a:off x="1148426" y="2952806"/>
            <a:ext cx="1250840" cy="270811"/>
          </a:xfrm>
          <a:prstGeom prst="flowChartDocumen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d0d0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로그인실패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96" name="직선 화살표 연결선 11"/>
          <p:cNvCxnSpPr>
            <a:stCxn id="42" idx="3"/>
          </p:cNvCxnSpPr>
          <p:nvPr/>
        </p:nvCxnSpPr>
        <p:spPr>
          <a:xfrm rot="10800000" flipV="1">
            <a:off x="2212731" y="2717686"/>
            <a:ext cx="858920" cy="238117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sp>
        <p:nvSpPr>
          <p:cNvPr id="97" name="직사각형 20"/>
          <p:cNvSpPr/>
          <p:nvPr/>
        </p:nvSpPr>
        <p:spPr>
          <a:xfrm>
            <a:off x="117212" y="3264076"/>
            <a:ext cx="2029105" cy="210644"/>
          </a:xfrm>
          <a:prstGeom prst="rect">
            <a:avLst/>
          </a:prstGeom>
        </p:spPr>
        <p:txBody>
          <a:bodyPr wrap="square">
            <a:spAutoFit/>
          </a:bodyPr>
          <a:p>
            <a:pPr marL="9945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ID,PW</a:t>
            </a: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입력정보가 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 없으면 실패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8" name="직선 화살표 연결선 17"/>
          <p:cNvCxnSpPr>
            <a:endCxn id="42" idx="2"/>
          </p:cNvCxnSpPr>
          <p:nvPr/>
        </p:nvCxnSpPr>
        <p:spPr>
          <a:xfrm flipV="1">
            <a:off x="1565519" y="2582280"/>
            <a:ext cx="1130879" cy="367416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sp>
        <p:nvSpPr>
          <p:cNvPr id="99" name="직사각형 8"/>
          <p:cNvSpPr/>
          <p:nvPr/>
        </p:nvSpPr>
        <p:spPr>
          <a:xfrm>
            <a:off x="3971690" y="4237317"/>
            <a:ext cx="1250840" cy="27081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d0d0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라면고르기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" name="직사각형 8"/>
          <p:cNvSpPr/>
          <p:nvPr/>
        </p:nvSpPr>
        <p:spPr>
          <a:xfrm>
            <a:off x="930772" y="4212650"/>
            <a:ext cx="1250840" cy="27081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d0d0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로그아웃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101" name="직선 화살표 연결선 24"/>
          <p:cNvCxnSpPr>
            <a:endCxn id="100" idx="0"/>
          </p:cNvCxnSpPr>
          <p:nvPr/>
        </p:nvCxnSpPr>
        <p:spPr>
          <a:xfrm rot="10800000" flipV="1">
            <a:off x="1556193" y="3816717"/>
            <a:ext cx="1431976" cy="395932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102" name="직선 화살표 연결선 24"/>
          <p:cNvCxnSpPr>
            <a:endCxn id="99" idx="0"/>
          </p:cNvCxnSpPr>
          <p:nvPr/>
        </p:nvCxnSpPr>
        <p:spPr>
          <a:xfrm>
            <a:off x="3409462" y="3804506"/>
            <a:ext cx="1187649" cy="432811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sp>
        <p:nvSpPr>
          <p:cNvPr id="103" name="직사각형 20"/>
          <p:cNvSpPr/>
          <p:nvPr/>
        </p:nvSpPr>
        <p:spPr>
          <a:xfrm>
            <a:off x="2057651" y="4588990"/>
            <a:ext cx="1968047" cy="568968"/>
          </a:xfrm>
          <a:prstGeom prst="rect">
            <a:avLst/>
          </a:prstGeom>
        </p:spPr>
        <p:txBody>
          <a:bodyPr wrap="square">
            <a:spAutoFit/>
          </a:bodyPr>
          <a:p>
            <a:pPr marL="9945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모달창이 열리고 버튼을 누르면</a:t>
            </a:r>
            <a:b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랜덤으로 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테이블에 있는</a:t>
            </a:r>
            <a:b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라면 이름이 출력되고 같은 레코드에 있는 이미지 출력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" name="직사각형 8"/>
          <p:cNvSpPr/>
          <p:nvPr/>
        </p:nvSpPr>
        <p:spPr>
          <a:xfrm>
            <a:off x="5748225" y="4249285"/>
            <a:ext cx="1250840" cy="27081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d0d0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라면선택화면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105" name="직선 화살표 연결선 24"/>
          <p:cNvCxnSpPr>
            <a:stCxn id="99" idx="3"/>
            <a:endCxn id="104" idx="1"/>
          </p:cNvCxnSpPr>
          <p:nvPr/>
        </p:nvCxnSpPr>
        <p:spPr>
          <a:xfrm>
            <a:off x="5222531" y="4372723"/>
            <a:ext cx="525694" cy="11967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108" name="연결선: 꺾임 15"/>
          <p:cNvCxnSpPr>
            <a:endCxn id="34" idx="3"/>
          </p:cNvCxnSpPr>
          <p:nvPr/>
        </p:nvCxnSpPr>
        <p:spPr>
          <a:xfrm rot="10800000" flipV="1">
            <a:off x="3702457" y="3285514"/>
            <a:ext cx="1099119" cy="1087452"/>
          </a:xfrm>
          <a:prstGeom prst="bentConnector3">
            <a:avLst>
              <a:gd name="adj1" fmla="val 82255"/>
            </a:avLst>
          </a:prstGeom>
          <a:noFill/>
          <a:ln w="6350" cap="flat" cmpd="sng" algn="ctr">
            <a:solidFill>
              <a:srgbClr val="0d0d0d">
                <a:alpha val="100000"/>
              </a:srgbClr>
            </a:solidFill>
            <a:prstDash val="dash"/>
            <a:miter/>
            <a:tailEnd type="triangle"/>
          </a:ln>
        </p:spPr>
      </p:cxnSp>
      <p:sp>
        <p:nvSpPr>
          <p:cNvPr id="109" name="직사각형 20"/>
          <p:cNvSpPr/>
          <p:nvPr/>
        </p:nvSpPr>
        <p:spPr>
          <a:xfrm>
            <a:off x="5618511" y="4541384"/>
            <a:ext cx="2169539" cy="448788"/>
          </a:xfrm>
          <a:prstGeom prst="rect">
            <a:avLst/>
          </a:prstGeom>
        </p:spPr>
        <p:txBody>
          <a:bodyPr wrap="square">
            <a:spAutoFit/>
          </a:bodyPr>
          <a:p>
            <a:pPr marL="9945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라면 이름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요약정보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이미지를 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에서 받아 리스트로 형식으로 출력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b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원하는 라면 검색을 통해 찾을 수 있음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10" name="연결선: 꺾임 15"/>
          <p:cNvCxnSpPr>
            <a:stCxn id="92" idx="1"/>
            <a:endCxn id="104" idx="0"/>
          </p:cNvCxnSpPr>
          <p:nvPr/>
        </p:nvCxnSpPr>
        <p:spPr>
          <a:xfrm>
            <a:off x="5026507" y="3033570"/>
            <a:ext cx="1347138" cy="1215715"/>
          </a:xfrm>
          <a:prstGeom prst="bentConnector4">
            <a:avLst>
              <a:gd name="adj1" fmla="val -10417"/>
              <a:gd name="adj2" fmla="val 57167"/>
            </a:avLst>
          </a:prstGeom>
          <a:noFill/>
          <a:ln w="6350" cap="flat" cmpd="sng" algn="ctr">
            <a:solidFill>
              <a:srgbClr val="0d0d0d">
                <a:alpha val="100000"/>
              </a:srgbClr>
            </a:solidFill>
            <a:prstDash val="dash"/>
            <a:miter/>
            <a:tailEnd type="triangle"/>
          </a:ln>
        </p:spPr>
      </p:cxnSp>
      <p:sp>
        <p:nvSpPr>
          <p:cNvPr id="111" name="직사각형 8"/>
          <p:cNvSpPr/>
          <p:nvPr/>
        </p:nvSpPr>
        <p:spPr>
          <a:xfrm>
            <a:off x="7616346" y="4261252"/>
            <a:ext cx="1250840" cy="27081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d0d0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타이머시작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112" name="직선 화살표 연결선 24"/>
          <p:cNvCxnSpPr>
            <a:stCxn id="104" idx="3"/>
            <a:endCxn id="111" idx="1"/>
          </p:cNvCxnSpPr>
          <p:nvPr/>
        </p:nvCxnSpPr>
        <p:spPr>
          <a:xfrm>
            <a:off x="6999068" y="4384693"/>
            <a:ext cx="617278" cy="11965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sp>
        <p:nvSpPr>
          <p:cNvPr id="113" name="직사각형 20"/>
          <p:cNvSpPr/>
          <p:nvPr/>
        </p:nvSpPr>
        <p:spPr>
          <a:xfrm>
            <a:off x="7572112" y="3893928"/>
            <a:ext cx="2352714" cy="336930"/>
          </a:xfrm>
          <a:prstGeom prst="rect">
            <a:avLst/>
          </a:prstGeom>
        </p:spPr>
        <p:txBody>
          <a:bodyPr wrap="square">
            <a:spAutoFit/>
          </a:bodyPr>
          <a:p>
            <a:pPr marL="9945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선택한 라면의 타이머가 나옴</a:t>
            </a:r>
            <a:b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꼬들면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불은면 과 같이 익힘정도 선택가능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4" name="직사각형 8"/>
          <p:cNvSpPr/>
          <p:nvPr/>
        </p:nvSpPr>
        <p:spPr>
          <a:xfrm>
            <a:off x="7811486" y="1421825"/>
            <a:ext cx="1250840" cy="27081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d0d0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홈 버튼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" name="직사각형 8"/>
          <p:cNvSpPr/>
          <p:nvPr/>
        </p:nvSpPr>
        <p:spPr>
          <a:xfrm>
            <a:off x="9606584" y="1421825"/>
            <a:ext cx="1250840" cy="27081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d0d0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뒤로가기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116" name="직선 화살표 연결선 17"/>
          <p:cNvCxnSpPr>
            <a:stCxn id="114" idx="2"/>
          </p:cNvCxnSpPr>
          <p:nvPr/>
        </p:nvCxnSpPr>
        <p:spPr>
          <a:xfrm rot="5400000">
            <a:off x="8164371" y="1962774"/>
            <a:ext cx="542685" cy="2410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cxnSp>
        <p:nvCxnSpPr>
          <p:cNvPr id="117" name="직선 화살표 연결선 17"/>
          <p:cNvCxnSpPr>
            <a:stCxn id="115" idx="2"/>
            <a:endCxn id="119" idx="0"/>
          </p:cNvCxnSpPr>
          <p:nvPr/>
        </p:nvCxnSpPr>
        <p:spPr>
          <a:xfrm rot="5400000">
            <a:off x="9961376" y="1963020"/>
            <a:ext cx="541011" cy="245"/>
          </a:xfrm>
          <a:prstGeom prst="straightConnector1">
            <a:avLst/>
          </a:prstGeom>
          <a:noFill/>
          <a:ln w="28575" cap="flat" cmpd="sng" algn="ctr">
            <a:solidFill>
              <a:srgbClr val="0d0d0d">
                <a:alpha val="100000"/>
              </a:srgbClr>
            </a:solidFill>
            <a:prstDash val="solid"/>
            <a:miter/>
            <a:headEnd w="med" len="med"/>
            <a:tailEnd type="arrow" w="sm" len="sm"/>
          </a:ln>
        </p:spPr>
      </p:cxnSp>
      <p:sp>
        <p:nvSpPr>
          <p:cNvPr id="118" name="직사각형 8"/>
          <p:cNvSpPr/>
          <p:nvPr/>
        </p:nvSpPr>
        <p:spPr>
          <a:xfrm>
            <a:off x="7835666" y="2264177"/>
            <a:ext cx="1250840" cy="27081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d0d0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메인 화면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" name="직사각형 8"/>
          <p:cNvSpPr/>
          <p:nvPr/>
        </p:nvSpPr>
        <p:spPr>
          <a:xfrm>
            <a:off x="9606339" y="2233648"/>
            <a:ext cx="1250840" cy="27081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d0d0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이전 화면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등변 삼각형 19"/>
          <p:cNvSpPr/>
          <p:nvPr/>
        </p:nvSpPr>
        <p:spPr>
          <a:xfrm rot="20846904">
            <a:off x="6101189" y="609229"/>
            <a:ext cx="408722" cy="322354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20301030">
            <a:off x="266107" y="133134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943225" y="3596291"/>
            <a:ext cx="63055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19252052">
            <a:off x="90453" y="661586"/>
            <a:ext cx="423691" cy="36363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60674" y="2468093"/>
            <a:ext cx="6270646" cy="86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4.</a:t>
            </a:r>
            <a:r>
              <a:rPr lang="ko-KR" altLang="en-US" sz="5100" i="0" spc="600">
                <a:ln w="0"/>
                <a:solidFill>
                  <a:schemeClr val="dk1"/>
                </a:solidFill>
                <a:latin typeface="HY태백B"/>
                <a:ea typeface="HY태백B"/>
              </a:rPr>
              <a:t>사이트맵</a:t>
            </a:r>
            <a:endParaRPr lang="ko-KR" altLang="en-US" sz="5100" i="0" spc="600">
              <a:ln w="0"/>
              <a:solidFill>
                <a:schemeClr val="dk1"/>
              </a:solidFill>
              <a:latin typeface="HY태백B"/>
              <a:ea typeface="HY태백B"/>
            </a:endParaRPr>
          </a:p>
        </p:txBody>
      </p:sp>
      <p:sp>
        <p:nvSpPr>
          <p:cNvPr id="15" name="이등변 삼각형 14"/>
          <p:cNvSpPr/>
          <p:nvPr/>
        </p:nvSpPr>
        <p:spPr>
          <a:xfrm rot="19252052">
            <a:off x="10916900" y="5595954"/>
            <a:ext cx="977473" cy="838928"/>
          </a:xfrm>
          <a:prstGeom prst="triangle">
            <a:avLst>
              <a:gd name="adj" fmla="val 5008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20846904">
            <a:off x="11418241" y="5566567"/>
            <a:ext cx="536870" cy="423423"/>
          </a:xfrm>
          <a:prstGeom prst="triangle">
            <a:avLst>
              <a:gd name="adj" fmla="val 50089"/>
            </a:avLst>
          </a:prstGeom>
          <a:solidFill>
            <a:srgbClr val="f6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0301030">
            <a:off x="10657532" y="6194330"/>
            <a:ext cx="475228" cy="380676"/>
          </a:xfrm>
          <a:prstGeom prst="triangle">
            <a:avLst>
              <a:gd name="adj" fmla="val 500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642</ep:Words>
  <ep:PresentationFormat>와이드스크린</ep:PresentationFormat>
  <ep:Paragraphs>99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2022-05-24T05:24:49.000</dcterms:created>
  <dc:creator>조경은[ 직원 / 학술정보인프라부 ]</dc:creator>
  <cp:lastModifiedBy>성필승</cp:lastModifiedBy>
  <dcterms:modified xsi:type="dcterms:W3CDTF">2023-06-12T20:14:25.898</dcterms:modified>
  <cp:revision>66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